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8" r:id="rId1"/>
  </p:sldMasterIdLst>
  <p:sldIdLst>
    <p:sldId id="256" r:id="rId2"/>
    <p:sldId id="319" r:id="rId3"/>
    <p:sldId id="382" r:id="rId4"/>
    <p:sldId id="383" r:id="rId5"/>
    <p:sldId id="376" r:id="rId6"/>
    <p:sldId id="389" r:id="rId7"/>
    <p:sldId id="384" r:id="rId8"/>
    <p:sldId id="385" r:id="rId9"/>
    <p:sldId id="377" r:id="rId10"/>
    <p:sldId id="386" r:id="rId11"/>
    <p:sldId id="393" r:id="rId12"/>
    <p:sldId id="390" r:id="rId13"/>
    <p:sldId id="391" r:id="rId14"/>
    <p:sldId id="392" r:id="rId15"/>
    <p:sldId id="394" r:id="rId16"/>
    <p:sldId id="395" r:id="rId17"/>
    <p:sldId id="396" r:id="rId18"/>
    <p:sldId id="32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9739474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8232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838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142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118263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69405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3812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3947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142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4053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2B3370-2A9E-498E-8B43-F87B5BD247F6}" type="datetimeFigureOut">
              <a:rPr lang="hr-HR" smtClean="0"/>
              <a:t>29.9.2022.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A15C2F6-D205-489C-A7D9-9AA362C7E341}" type="slidenum">
              <a:rPr lang="hr-HR" smtClean="0"/>
              <a:t>‹#›</a:t>
            </a:fld>
            <a:endParaRPr lang="hr-HR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2878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BEEBAAA-29B5-4AF5-BC5F-7E580C29002D}" type="datetimeFigureOut">
              <a:rPr lang="en-US" smtClean="0"/>
              <a:pPr/>
              <a:t>9/29/2022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41714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9" r:id="rId1"/>
    <p:sldLayoutId id="2147484360" r:id="rId2"/>
    <p:sldLayoutId id="2147484361" r:id="rId3"/>
    <p:sldLayoutId id="2147484362" r:id="rId4"/>
    <p:sldLayoutId id="2147484363" r:id="rId5"/>
    <p:sldLayoutId id="2147484364" r:id="rId6"/>
    <p:sldLayoutId id="2147484365" r:id="rId7"/>
    <p:sldLayoutId id="2147484366" r:id="rId8"/>
    <p:sldLayoutId id="2147484367" r:id="rId9"/>
    <p:sldLayoutId id="2147484368" r:id="rId10"/>
    <p:sldLayoutId id="214748436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_wgk5JkvVs" TargetMode="External"/><Relationship Id="rId2" Type="http://schemas.openxmlformats.org/officeDocument/2006/relationships/hyperlink" Target="https://youtu.be/TTch37puui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youtu.be/M5Ccyvd1FNQ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_wgk5JkvVs" TargetMode="External"/><Relationship Id="rId2" Type="http://schemas.openxmlformats.org/officeDocument/2006/relationships/hyperlink" Target="https://youtu.be/TTch37puui8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outu.be/M5Ccyvd1FNQ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49900C15-5139-4E65-968B-A9E5AD8AB3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08076" y="4706073"/>
            <a:ext cx="7127845" cy="1245916"/>
          </a:xfrm>
        </p:spPr>
        <p:txBody>
          <a:bodyPr>
            <a:normAutofit/>
          </a:bodyPr>
          <a:lstStyle/>
          <a:p>
            <a:pPr algn="r"/>
            <a:r>
              <a:rPr lang="hr-HR" sz="40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CNC OBRADNI CENTAR ZA DRVO</a:t>
            </a:r>
          </a:p>
          <a:p>
            <a:pPr algn="r"/>
            <a:r>
              <a:rPr lang="hr-HR" sz="1600" b="1" dirty="0"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Pokretanje i zaustavljanje stroja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06D0D47C-CF01-48A8-AC5A-1BDE8655E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46" y="906011"/>
            <a:ext cx="8941818" cy="46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495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88923" y="2224339"/>
            <a:ext cx="104639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Uključiti jedinicu za neprekidno napajanje, a zatim stroj.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Okrenuti prekidač (SZ01) na položaj ON - računalo se automatski pali i pokreće se sustav Windows.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Pokrenuti softver "Maestro </a:t>
            </a:r>
            <a:r>
              <a:rPr lang="hr-HR" sz="2200" b="1" dirty="0" err="1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Active</a:t>
            </a: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" pomoću ikone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 aktiviranje softvera za programiranje upotrijebiti ikonu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Aktivirati pneumatsko napajanje s ventilom (SZ02)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Okrenuti birač (S03) na "I" da bi se aktiviralo pneumatsko napajanje kruga stroja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Pričekati da se pojavi stranica "Ploča stroja"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Aktivirati stroj pritiskom bijelog gumba (P02) koji se pali, a kratki zvučni signal upozorava da stroj radi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Izvesti baždarenje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Aktivirati sustav za usisavanje strugotina (neovisan od stroja) 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49" y="478079"/>
            <a:ext cx="8570053" cy="11849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7.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Analizirajte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upute </a:t>
            </a: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 pokretanje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CNC stroja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 primjeru CNC obradnog centra za drvo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m100)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5602" y="3429000"/>
            <a:ext cx="531183" cy="47806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325" y="478080"/>
            <a:ext cx="983223" cy="1191952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700718E9-FB1C-4263-AB5C-3DC2EA96F4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3174" y="3050361"/>
            <a:ext cx="475529" cy="5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27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49" y="478079"/>
            <a:ext cx="8570053" cy="11849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8.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Opišite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izgled korisničkog sučelja prilikom pokretanja CNC stroja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 primjeru CNC obradnog centra za drvo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m100)</a:t>
            </a:r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2CB3F21-1B8E-418C-A5CC-C93DF468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149" y="1831482"/>
            <a:ext cx="5259279" cy="3003306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E25E4566-F891-4593-B1B5-9B8BFA1B9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0600" y="3220842"/>
            <a:ext cx="5209331" cy="3050884"/>
          </a:xfrm>
          <a:prstGeom prst="rect">
            <a:avLst/>
          </a:prstGeom>
        </p:spPr>
      </p:pic>
      <p:sp>
        <p:nvSpPr>
          <p:cNvPr id="17" name="Elipsa 16">
            <a:extLst>
              <a:ext uri="{FF2B5EF4-FFF2-40B4-BE49-F238E27FC236}">
                <a16:creationId xmlns:a16="http://schemas.microsoft.com/office/drawing/2014/main" id="{30D41E5E-7118-4FD3-8E07-70E2AA2EEE72}"/>
              </a:ext>
            </a:extLst>
          </p:cNvPr>
          <p:cNvSpPr/>
          <p:nvPr/>
        </p:nvSpPr>
        <p:spPr>
          <a:xfrm>
            <a:off x="6096000" y="3232354"/>
            <a:ext cx="449918" cy="39329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22" name="Ravni poveznik sa strelicom 21">
            <a:extLst>
              <a:ext uri="{FF2B5EF4-FFF2-40B4-BE49-F238E27FC236}">
                <a16:creationId xmlns:a16="http://schemas.microsoft.com/office/drawing/2014/main" id="{0EEF8824-EAD3-4487-A1E8-9D7A3824AFAF}"/>
              </a:ext>
            </a:extLst>
          </p:cNvPr>
          <p:cNvCxnSpPr>
            <a:cxnSpLocks/>
          </p:cNvCxnSpPr>
          <p:nvPr/>
        </p:nvCxnSpPr>
        <p:spPr>
          <a:xfrm flipH="1">
            <a:off x="6545918" y="2636443"/>
            <a:ext cx="589365" cy="59591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6" name="Pravokutnik 25">
            <a:extLst>
              <a:ext uri="{FF2B5EF4-FFF2-40B4-BE49-F238E27FC236}">
                <a16:creationId xmlns:a16="http://schemas.microsoft.com/office/drawing/2014/main" id="{A69F81B1-6137-48B5-BC14-E2A71FFD1242}"/>
              </a:ext>
            </a:extLst>
          </p:cNvPr>
          <p:cNvSpPr/>
          <p:nvPr/>
        </p:nvSpPr>
        <p:spPr>
          <a:xfrm>
            <a:off x="1111629" y="4888017"/>
            <a:ext cx="5209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10: Korisničko sučelje – software za upravljanje obradom</a:t>
            </a:r>
          </a:p>
        </p:txBody>
      </p:sp>
      <p:sp>
        <p:nvSpPr>
          <p:cNvPr id="27" name="Pravokutnik 26">
            <a:extLst>
              <a:ext uri="{FF2B5EF4-FFF2-40B4-BE49-F238E27FC236}">
                <a16:creationId xmlns:a16="http://schemas.microsoft.com/office/drawing/2014/main" id="{B97BF917-973E-4FBC-B928-3D66564E712E}"/>
              </a:ext>
            </a:extLst>
          </p:cNvPr>
          <p:cNvSpPr/>
          <p:nvPr/>
        </p:nvSpPr>
        <p:spPr>
          <a:xfrm>
            <a:off x="6840600" y="6271726"/>
            <a:ext cx="53006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11: Korisničko sučelje – uključivanje tipkovnice za upravljanje obradom</a:t>
            </a:r>
          </a:p>
        </p:txBody>
      </p:sp>
      <p:pic>
        <p:nvPicPr>
          <p:cNvPr id="28" name="Slika 27">
            <a:extLst>
              <a:ext uri="{FF2B5EF4-FFF2-40B4-BE49-F238E27FC236}">
                <a16:creationId xmlns:a16="http://schemas.microsoft.com/office/drawing/2014/main" id="{E576080C-6F8A-4642-9F23-D057ED61E4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654" y="480845"/>
            <a:ext cx="1218449" cy="120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484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88923" y="2224339"/>
            <a:ext cx="104639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Pritisnite gumb (P01) i uvjerite se da je svjetleća žaruljica bijele svjetleće tipke (P02) ugašena.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Isključiti vakuumske pumpe pomoću softverskog birača (S01).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Zatvoriti sve softverske aplikacije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Zatvoriti Windowse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Isključiti jedinicu za neprekidno napajanje, a zatim stroj.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Glavni električni prekidač (SZ01) okrenuti u položaj OFF (iz položaja &lt;1&gt; u položaj &lt;0&gt;) i zaključati ga lokotom.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Okrenuti ventil za izolaciju pneumatskog sustava na stroju (SZ02), u položaj OFF i blokirati ga lokotom. 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49" y="478079"/>
            <a:ext cx="8570053" cy="11849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9.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Analizirajte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upute za </a:t>
            </a: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standardno zaustavljanje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CNC stroja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 primjeru CNC obradnog centra za drvo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m100)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325" y="478080"/>
            <a:ext cx="983223" cy="11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63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088923" y="2224339"/>
            <a:ext cx="874297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Postaviti osi u režim zaustavljanja (parkiranja) kako bi se ubrzala procedura baždarenja prilikom ponovnog uključenja stroja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Pritisnuti tipku (P01) i uvjeriti se da se lampica bijelog svjetlećeg prekidača (P02) ugasila.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Isključiti vakuumske pumpe pomoću softverskog birača (S01).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Okrenuti birač (S03) na "0" da bi se ispustio zrak iz kruga stroja.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Okrenuti ventil za izolaciju pneumatskog sustava na stroju (SZ02), u položaj OFF 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49" y="478079"/>
            <a:ext cx="8570053" cy="11849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10.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Analizirajte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upute za </a:t>
            </a: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privremeno zaustavljanje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CNC stroja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 primjeru CNC obradnog centra za drvo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m100)</a:t>
            </a:r>
            <a:endParaRPr lang="hr-HR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4325" y="478080"/>
            <a:ext cx="983223" cy="119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525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105701" y="2025908"/>
            <a:ext cx="5144097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Prinudno zaustavljanje aktivirati svaki put kad se pojavi stanje opasnosti tijekom bilo koje faze korištenja stroja.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Koristiti naprave za prinudno zaustavljanje stroja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Ukloniti uzrok zaustavljanja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Vratiti u prvotno stanje aktivirani uređaj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Pritisnuti gumb (P02) da biste dali pogon stroju (žarulja se pali)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Pokrenuti nastavak obrade s mjesta na kojem je prekinuta (na upravljačkoj ploči pozicija 1, ponovno započeti s radom – pozicija 3)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49" y="478079"/>
            <a:ext cx="9078365" cy="135025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11.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Analizirajte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upute za </a:t>
            </a: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prinudno zaustavljanje i ponovno pokretanje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CNC stroja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 primjeru CNC obradnog centra za drvo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m100)</a:t>
            </a:r>
            <a:endParaRPr lang="hr-HR" sz="24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6102" y="3581241"/>
            <a:ext cx="356446" cy="32080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2548" y="608948"/>
            <a:ext cx="983223" cy="1191952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84B51A19-6BE3-46B4-8FAD-8091C2779A33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68" y="2965420"/>
            <a:ext cx="5278321" cy="3024324"/>
          </a:xfrm>
          <a:prstGeom prst="rect">
            <a:avLst/>
          </a:prstGeom>
          <a:noFill/>
        </p:spPr>
      </p:pic>
      <p:sp>
        <p:nvSpPr>
          <p:cNvPr id="10" name="Pravokutnik 9">
            <a:extLst>
              <a:ext uri="{FF2B5EF4-FFF2-40B4-BE49-F238E27FC236}">
                <a16:creationId xmlns:a16="http://schemas.microsoft.com/office/drawing/2014/main" id="{1E11F7FE-C57E-48E7-89CF-B27AB0AA4720}"/>
              </a:ext>
            </a:extLst>
          </p:cNvPr>
          <p:cNvSpPr/>
          <p:nvPr/>
        </p:nvSpPr>
        <p:spPr>
          <a:xfrm>
            <a:off x="6350467" y="5996752"/>
            <a:ext cx="5278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12: Prikaz sučelja programa Maestro kod ponovnog pokretanja obrade nakon prisilnog zaustavljanja</a:t>
            </a:r>
          </a:p>
        </p:txBody>
      </p:sp>
    </p:spTree>
    <p:extLst>
      <p:ext uri="{BB962C8B-B14F-4D97-AF65-F5344CB8AC3E}">
        <p14:creationId xmlns:p14="http://schemas.microsoft.com/office/powerpoint/2010/main" val="1637650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1198149" y="3202911"/>
            <a:ext cx="3579017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Dvaput kliknuti na ikonu M –</a:t>
            </a:r>
            <a:r>
              <a:rPr lang="hr-HR" sz="2200" b="1" dirty="0" err="1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active</a:t>
            </a:r>
            <a:endParaRPr lang="hr-HR" sz="2200" b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Aktivirati "AUTOMATSKI" režim (A) </a:t>
            </a:r>
          </a:p>
          <a:p>
            <a:pPr marL="457200" indent="-457200" defTabSz="9144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 odabir i učitavanje radnih programa kliknuti na gumb "+„ (crvena strelica)</a:t>
            </a:r>
          </a:p>
        </p:txBody>
      </p:sp>
      <p:sp>
        <p:nvSpPr>
          <p:cNvPr id="6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49" y="478079"/>
            <a:ext cx="9078365" cy="11849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12.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Objasnite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postupak učitavanja programa obrade na CNC stroju.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 primjeru CNC obradnog centra za drvo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m100)</a:t>
            </a:r>
            <a:endParaRPr lang="hr-HR" dirty="0"/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1E11F7FE-C57E-48E7-89CF-B27AB0AA4720}"/>
              </a:ext>
            </a:extLst>
          </p:cNvPr>
          <p:cNvSpPr/>
          <p:nvPr/>
        </p:nvSpPr>
        <p:spPr>
          <a:xfrm>
            <a:off x="5945917" y="6431584"/>
            <a:ext cx="55112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14: Prikaz sučelja programa Maestro kod postupka učitavanja programa obrade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19A1D04-81AB-48C8-94EE-C446BB9C7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5917" y="1887592"/>
            <a:ext cx="948229" cy="1066756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5C3CE106-7D21-4147-9DFC-9E7052773E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917" y="3203630"/>
            <a:ext cx="5511262" cy="3176291"/>
          </a:xfrm>
          <a:prstGeom prst="rect">
            <a:avLst/>
          </a:prstGeom>
        </p:spPr>
      </p:pic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E7251F65-B14A-495E-8561-D38C28A55BD4}"/>
              </a:ext>
            </a:extLst>
          </p:cNvPr>
          <p:cNvCxnSpPr>
            <a:cxnSpLocks/>
          </p:cNvCxnSpPr>
          <p:nvPr/>
        </p:nvCxnSpPr>
        <p:spPr>
          <a:xfrm flipH="1">
            <a:off x="8112184" y="3532292"/>
            <a:ext cx="412384" cy="526501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Pravokutnik 14">
            <a:extLst>
              <a:ext uri="{FF2B5EF4-FFF2-40B4-BE49-F238E27FC236}">
                <a16:creationId xmlns:a16="http://schemas.microsoft.com/office/drawing/2014/main" id="{9A04BC76-03F3-48B8-B822-97B12E722EFB}"/>
              </a:ext>
            </a:extLst>
          </p:cNvPr>
          <p:cNvSpPr/>
          <p:nvPr/>
        </p:nvSpPr>
        <p:spPr>
          <a:xfrm>
            <a:off x="5945917" y="2925912"/>
            <a:ext cx="16565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13: Ikona M-</a:t>
            </a:r>
            <a:r>
              <a:rPr lang="hr-HR" sz="12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</a:t>
            </a:r>
            <a:endParaRPr lang="hr-HR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5E3BCBEC-4F64-445E-8598-3D05154A5E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7231" y="415174"/>
            <a:ext cx="1585097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92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49" y="478079"/>
            <a:ext cx="9078365" cy="1409444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13. </a:t>
            </a: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Objasnite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postupak pozicioniranja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obratka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 pokretanja izvedbe programa obrade na CNC stroju.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(na primjeru CNC obradnog centra za drvo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u="sng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m100)</a:t>
            </a:r>
            <a:endParaRPr lang="hr-HR" sz="2400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2A52F94-DEAD-45A9-B83D-E9A503E78137}"/>
              </a:ext>
            </a:extLst>
          </p:cNvPr>
          <p:cNvSpPr/>
          <p:nvPr/>
        </p:nvSpPr>
        <p:spPr>
          <a:xfrm>
            <a:off x="7208012" y="2224937"/>
            <a:ext cx="4563554" cy="246221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2. NAČIN:</a:t>
            </a:r>
          </a:p>
          <a:p>
            <a:endParaRPr lang="hr-HR" sz="22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Učitati program obrade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Pripremiti radnu plohu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Postaviti i fiksirati (pričvrstiti) </a:t>
            </a:r>
            <a:r>
              <a:rPr lang="hr-HR" sz="2200" b="1" dirty="0" err="1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obradak</a:t>
            </a:r>
            <a:endParaRPr lang="hr-HR" sz="2200" b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Pritisnuti zeleni gumb Start (P03)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03CF2C2B-8221-48AE-B609-80E948FC6632}"/>
              </a:ext>
            </a:extLst>
          </p:cNvPr>
          <p:cNvSpPr/>
          <p:nvPr/>
        </p:nvSpPr>
        <p:spPr>
          <a:xfrm>
            <a:off x="1337187" y="2224937"/>
            <a:ext cx="5497200" cy="4493538"/>
          </a:xfrm>
          <a:prstGeom prst="rect">
            <a:avLst/>
          </a:prstGeom>
          <a:ln w="38100">
            <a:solidFill>
              <a:srgbClr val="0070C0">
                <a:alpha val="99000"/>
              </a:srgbClr>
            </a:solidFill>
          </a:ln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hr-HR" sz="2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NAČIN:</a:t>
            </a:r>
          </a:p>
          <a:p>
            <a:endParaRPr lang="hr-HR" sz="22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Učitati program obrade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Pritisnuti zeleni gumb Start (P03) (stroj započinje s eventualnim sporednim radnjama kao što su parkiranje i zamjena alata, ali se uvijek zaustavlja u trenutku kada treba početi s obradom i čeka potvrdu o blokiranju </a:t>
            </a:r>
            <a:r>
              <a:rPr lang="hr-HR" sz="2200" b="1" dirty="0" err="1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obratka</a:t>
            </a: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s porukom "zahtjev za vakuumom/opremom„)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pripremiti radnu plohu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postaviti i fiksirati (pričvrstiti) </a:t>
            </a:r>
            <a:r>
              <a:rPr lang="hr-HR" sz="2200" b="1" dirty="0" err="1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obradak</a:t>
            </a:r>
            <a:endParaRPr lang="hr-HR" sz="2200" b="1" dirty="0">
              <a:solidFill>
                <a:schemeClr val="tx2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Ponovno pritisnuti zeleni gumb Start (P03)</a:t>
            </a:r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id="{06695A4F-9677-4954-976F-231290F5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8137" y="643258"/>
            <a:ext cx="1353429" cy="1079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59295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1">
            <a:extLst>
              <a:ext uri="{FF2B5EF4-FFF2-40B4-BE49-F238E27FC236}">
                <a16:creationId xmlns:a16="http://schemas.microsoft.com/office/drawing/2014/main" id="{36C7A40A-9E20-41DD-A0B6-CCA98503A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8149" y="478079"/>
            <a:ext cx="8407967" cy="147732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14. </a:t>
            </a:r>
            <a:b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Snimite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kratki videozapis o pokretanju i zaustavljanju CNC obradnog centra za drvo (školski praktikum, stolarska radionica, tvrtka, sajam strojeva i alata za drvo)</a:t>
            </a: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dirty="0"/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C2A52F94-DEAD-45A9-B83D-E9A503E78137}"/>
              </a:ext>
            </a:extLst>
          </p:cNvPr>
          <p:cNvSpPr/>
          <p:nvPr/>
        </p:nvSpPr>
        <p:spPr>
          <a:xfrm>
            <a:off x="1198149" y="2364714"/>
            <a:ext cx="6225204" cy="3477875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hr-HR" sz="2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ZADATAK:</a:t>
            </a:r>
          </a:p>
          <a:p>
            <a:endParaRPr lang="hr-HR" sz="22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Pogledajte videozapise sa poveznica.</a:t>
            </a:r>
          </a:p>
          <a:p>
            <a:pPr marL="457200" indent="-4572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Izradite videozapise postupka pokretanja stroja, pozicioniranja </a:t>
            </a:r>
            <a:r>
              <a:rPr lang="hr-HR" sz="2200" b="1" dirty="0" err="1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obratka</a:t>
            </a: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pokretanja upravljačke ploče, postupka odabira i pozivanja programa obrade, obradu i postupak zaustavljanja stroja.</a:t>
            </a:r>
          </a:p>
          <a:p>
            <a:pPr marL="457200" indent="-4572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Uredite videozapis nekom od aplikacija za uređivanje videozapisa</a:t>
            </a:r>
          </a:p>
          <a:p>
            <a:pPr marL="457200" indent="-457200">
              <a:buAutoNum type="arabicPeriod"/>
            </a:pPr>
            <a:r>
              <a:rPr lang="hr-HR" sz="2200" b="1" dirty="0">
                <a:solidFill>
                  <a:schemeClr val="tx2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Snimite videozapis u mp4 formatu</a:t>
            </a:r>
          </a:p>
        </p:txBody>
      </p:sp>
      <p:sp>
        <p:nvSpPr>
          <p:cNvPr id="7" name="Pravokutnik 6">
            <a:extLst>
              <a:ext uri="{FF2B5EF4-FFF2-40B4-BE49-F238E27FC236}">
                <a16:creationId xmlns:a16="http://schemas.microsoft.com/office/drawing/2014/main" id="{D5574F24-ACEC-4D3D-8B33-B98F456805AC}"/>
              </a:ext>
            </a:extLst>
          </p:cNvPr>
          <p:cNvSpPr/>
          <p:nvPr/>
        </p:nvSpPr>
        <p:spPr>
          <a:xfrm>
            <a:off x="7668710" y="4902594"/>
            <a:ext cx="33251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dirty="0">
                <a:hlinkClick r:id="rId2"/>
              </a:rPr>
              <a:t>https://youtu.be/TTch37puui8</a:t>
            </a:r>
            <a:endParaRPr lang="hr-HR" dirty="0"/>
          </a:p>
          <a:p>
            <a:r>
              <a:rPr lang="hr-HR" dirty="0">
                <a:hlinkClick r:id="rId3"/>
              </a:rPr>
              <a:t>https://youtu.be/f_wgk5JkvVs</a:t>
            </a:r>
            <a:endParaRPr lang="hr-HR" dirty="0"/>
          </a:p>
          <a:p>
            <a:r>
              <a:rPr lang="hr-HR" dirty="0">
                <a:hlinkClick r:id="rId4"/>
              </a:rPr>
              <a:t>https://youtu.be/M5Ccyvd1FNQ</a:t>
            </a:r>
            <a:endParaRPr lang="hr-HR" dirty="0"/>
          </a:p>
          <a:p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30D6E2A-2B91-4673-8496-BBC1B5F60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0730" y="393323"/>
            <a:ext cx="1348715" cy="135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98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97F48324-F1D3-4F64-BB5E-F2C6044119EF}"/>
              </a:ext>
            </a:extLst>
          </p:cNvPr>
          <p:cNvSpPr/>
          <p:nvPr/>
        </p:nvSpPr>
        <p:spPr>
          <a:xfrm>
            <a:off x="1137576" y="1097628"/>
            <a:ext cx="28838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LITERATURA I IZVORI</a:t>
            </a:r>
            <a:r>
              <a:rPr kumimoji="0" lang="hr-HR" sz="18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800" b="1" i="0" u="sng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Slika 1-14: Priručnik s uputama – Numerički upravljana bušilica – glodalica za drvo i slične materijale, </a:t>
            </a:r>
            <a:r>
              <a:rPr lang="hr-HR" sz="1200" dirty="0" err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Scm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</a:t>
            </a:r>
            <a:r>
              <a:rPr lang="hr-HR" sz="1200" dirty="0" err="1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Morbidelli</a:t>
            </a:r>
            <a:r>
              <a:rPr lang="hr-HR" sz="1200" dirty="0">
                <a:solidFill>
                  <a:srgbClr val="FF99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m100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r-HR" sz="1200" dirty="0">
                <a:solidFill>
                  <a:prstClr val="black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https://youtu.be/TTch37puui8</a:t>
            </a:r>
            <a:endParaRPr lang="hr-HR" sz="12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r-HR" sz="1200" dirty="0">
                <a:solidFill>
                  <a:prstClr val="blac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https://youtu.be/f_wgk5JkvVs</a:t>
            </a:r>
            <a:endParaRPr lang="hr-HR" sz="1200" dirty="0">
              <a:solidFill>
                <a:prstClr val="black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hr-HR" sz="1200" dirty="0">
                <a:solidFill>
                  <a:prstClr val="black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https://youtu.be/M5Ccyvd1FNQ</a:t>
            </a:r>
            <a:endParaRPr lang="hr-HR" sz="1200" dirty="0">
              <a:solidFill>
                <a:prstClr val="black"/>
              </a:solidFill>
            </a:endParaRP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2DFB3322-457F-4F69-BFFC-673217B91A4E}"/>
              </a:ext>
            </a:extLst>
          </p:cNvPr>
          <p:cNvSpPr/>
          <p:nvPr/>
        </p:nvSpPr>
        <p:spPr>
          <a:xfrm>
            <a:off x="8112155" y="5173910"/>
            <a:ext cx="31710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Prezentaciju izradila:</a:t>
            </a:r>
            <a:r>
              <a:rPr lang="hr-HR" sz="1400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400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Ernestina</a:t>
            </a:r>
            <a:r>
              <a:rPr lang="hr-HR" sz="1400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400" dirty="0" err="1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Tropša</a:t>
            </a:r>
            <a:endParaRPr lang="hr-HR" sz="1400" dirty="0">
              <a:solidFill>
                <a:srgbClr val="1740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400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Srednja strukovna škola Varaždin</a:t>
            </a:r>
            <a:endParaRPr kumimoji="0" lang="hr-HR" sz="1400" i="0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018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97F48324-F1D3-4F64-BB5E-F2C6044119EF}"/>
              </a:ext>
            </a:extLst>
          </p:cNvPr>
          <p:cNvSpPr/>
          <p:nvPr/>
        </p:nvSpPr>
        <p:spPr>
          <a:xfrm>
            <a:off x="1361983" y="1369900"/>
            <a:ext cx="4309736" cy="206210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PREDMET: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CNC tehnologije u izradbi namještaja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NASTAVNA CJELINA: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CNC obradni centar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NASTAVNA TEMA: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Pokretanje i zaustavljanje</a:t>
            </a:r>
            <a:r>
              <a:rPr kumimoji="0" lang="hr-HR" sz="1600" b="1" i="0" u="none" strike="noStrike" kern="1200" cap="none" spc="0" normalizeH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CNC obradnog centra za drvo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6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ZANIMANJE: </a:t>
            </a: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Drvodjeljski tehničar dizajner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2DFB3322-457F-4F69-BFFC-673217B91A4E}"/>
              </a:ext>
            </a:extLst>
          </p:cNvPr>
          <p:cNvSpPr/>
          <p:nvPr/>
        </p:nvSpPr>
        <p:spPr>
          <a:xfrm>
            <a:off x="3574505" y="3631408"/>
            <a:ext cx="7210253" cy="16004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412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8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ISHODI UČENJA: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1600" b="1" i="0" u="sng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600" b="1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Objasniti postupke pokretanja i zaustavljanja CNC obradnog centra za drvo</a:t>
            </a:r>
            <a:endParaRPr kumimoji="0" lang="hr-HR" sz="1600" b="1" i="0" u="none" strike="noStrike" kern="1200" cap="none" spc="0" normalizeH="0" baseline="0" noProof="0" dirty="0">
              <a:ln>
                <a:noFill/>
              </a:ln>
              <a:solidFill>
                <a:srgbClr val="17406D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Razlikovati prinudno i</a:t>
            </a:r>
            <a:r>
              <a:rPr kumimoji="0" lang="hr-HR" sz="1600" b="1" i="0" u="none" strike="noStrike" kern="1200" cap="none" spc="0" normalizeH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standardno zaustavljanje CNC obradnog centra za drvo</a:t>
            </a:r>
            <a:endParaRPr lang="hr-HR" sz="1600" b="1" dirty="0">
              <a:solidFill>
                <a:srgbClr val="1740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1600" b="1" i="0" u="none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Razlikovati</a:t>
            </a:r>
            <a:r>
              <a:rPr kumimoji="0" lang="hr-HR" sz="1600" b="1" i="0" u="none" strike="noStrike" kern="1200" cap="none" spc="0" normalizeH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prekidače i tipke na upravljačkoj ploči koji se koriste za </a:t>
            </a:r>
            <a:r>
              <a:rPr lang="hr-HR" sz="1600" b="1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pokretanje i zaustavljanje stroja</a:t>
            </a:r>
          </a:p>
        </p:txBody>
      </p:sp>
    </p:spTree>
    <p:extLst>
      <p:ext uri="{BB962C8B-B14F-4D97-AF65-F5344CB8AC3E}">
        <p14:creationId xmlns:p14="http://schemas.microsoft.com/office/powerpoint/2010/main" val="1252970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>
            <a:extLst>
              <a:ext uri="{FF2B5EF4-FFF2-40B4-BE49-F238E27FC236}">
                <a16:creationId xmlns:a16="http://schemas.microsoft.com/office/drawing/2014/main" id="{9111583C-8A83-4618-847E-CA5A926C51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080" y="2060133"/>
            <a:ext cx="5700191" cy="4168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567220CD-27CE-4219-A3EB-49B51E25ED84}"/>
              </a:ext>
            </a:extLst>
          </p:cNvPr>
          <p:cNvSpPr/>
          <p:nvPr/>
        </p:nvSpPr>
        <p:spPr>
          <a:xfrm>
            <a:off x="1200815" y="347840"/>
            <a:ext cx="8581735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Aktivnost 1. 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Podsjetite se!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slici su označeni g</a:t>
            </a:r>
            <a:r>
              <a:rPr kumimoji="0" lang="hr-H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lavni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dijelovi CNC obradnog centra.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hr-H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zdvojite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poziciju upravljačke</a:t>
            </a:r>
            <a:r>
              <a:rPr kumimoji="0" lang="hr-HR" sz="2400" b="1" i="0" u="sng" strike="noStrike" kern="1200" cap="none" spc="0" normalizeH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ploče i HMI-a</a:t>
            </a:r>
            <a:b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(na primjeru CNC obradnog centra </a:t>
            </a:r>
            <a:r>
              <a:rPr kumimoji="0" lang="hr-H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scm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Morbidelli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m100)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4743ACE-9289-4292-934F-7861C777959F}"/>
              </a:ext>
            </a:extLst>
          </p:cNvPr>
          <p:cNvSpPr/>
          <p:nvPr/>
        </p:nvSpPr>
        <p:spPr>
          <a:xfrm>
            <a:off x="3216924" y="6302407"/>
            <a:ext cx="4549515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1: Glavni dijelovi CNC obradnog centra za drvo (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Morbidelli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m100)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1978" y="204106"/>
            <a:ext cx="1020641" cy="111941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8631" y="1240785"/>
            <a:ext cx="1347333" cy="1353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439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>
            <a:extLst>
              <a:ext uri="{FF2B5EF4-FFF2-40B4-BE49-F238E27FC236}">
                <a16:creationId xmlns:a16="http://schemas.microsoft.com/office/drawing/2014/main" id="{567220CD-27CE-4219-A3EB-49B51E25ED84}"/>
              </a:ext>
            </a:extLst>
          </p:cNvPr>
          <p:cNvSpPr/>
          <p:nvPr/>
        </p:nvSpPr>
        <p:spPr>
          <a:xfrm>
            <a:off x="1200815" y="347840"/>
            <a:ext cx="8531014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Aktivnost </a:t>
            </a: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 slici su označeni prekidači i tipke na upravljačkom dijelu CNC obradnog centra koji služe za pokretanja ili zaustavljanje stroja.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Analizirajte </a:t>
            </a:r>
            <a: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njihovu 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funkciju i poziciju na upravljačkoj</a:t>
            </a:r>
            <a:r>
              <a:rPr kumimoji="0" lang="hr-HR" sz="2400" b="1" i="0" u="sng" strike="noStrike" kern="1200" cap="none" spc="0" normalizeH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ploči stroja.</a:t>
            </a:r>
            <a:b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(na primjeru CNC obradnog centra </a:t>
            </a:r>
            <a:r>
              <a:rPr kumimoji="0" lang="hr-H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scm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r-HR" sz="2400" b="1" i="0" u="sng" strike="noStrike" kern="1200" cap="none" spc="0" normalizeH="0" baseline="0" noProof="0" dirty="0" err="1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Morbidelli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srgbClr val="17406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m100)</a:t>
            </a:r>
            <a:endParaRPr kumimoji="0" lang="hr-H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F4743ACE-9289-4292-934F-7861C777959F}"/>
              </a:ext>
            </a:extLst>
          </p:cNvPr>
          <p:cNvSpPr/>
          <p:nvPr/>
        </p:nvSpPr>
        <p:spPr>
          <a:xfrm>
            <a:off x="2774495" y="6190489"/>
            <a:ext cx="5383653" cy="289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</a:t>
            </a:r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Elementi upravljačkog dijela CNC obradnog centra za drvo (</a:t>
            </a:r>
            <a:r>
              <a:rPr kumimoji="0" lang="hr-H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Morbidelli</a:t>
            </a:r>
            <a:r>
              <a:rPr kumimoji="0" lang="hr-H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m100)</a:t>
            </a:r>
          </a:p>
        </p:txBody>
      </p:sp>
      <p:pic>
        <p:nvPicPr>
          <p:cNvPr id="9" name="Slika 8"/>
          <p:cNvPicPr/>
          <p:nvPr/>
        </p:nvPicPr>
        <p:blipFill rotWithShape="1">
          <a:blip r:embed="rId2"/>
          <a:srcRect l="30159" t="47881" r="30992" b="16537"/>
          <a:stretch/>
        </p:blipFill>
        <p:spPr bwMode="auto">
          <a:xfrm>
            <a:off x="2662755" y="2594214"/>
            <a:ext cx="5657849" cy="32888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8797" y="347840"/>
            <a:ext cx="1007500" cy="122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52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>
            <a:extLst>
              <a:ext uri="{FF2B5EF4-FFF2-40B4-BE49-F238E27FC236}">
                <a16:creationId xmlns:a16="http://schemas.microsoft.com/office/drawing/2014/main" id="{3D275DEB-C151-4321-9C76-A571B84E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357861"/>
            <a:ext cx="9601200" cy="11071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3. </a:t>
            </a:r>
            <a:b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Opišite izgled i funkciju prekidača i tipki glavne upravljačke ploče. Izdvojite prekidače i tipke koji se koriste za pokretanje ili zaustavljanje stroja.</a:t>
            </a: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400" b="1" u="sng" dirty="0">
              <a:solidFill>
                <a:srgbClr val="1740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304" y="53294"/>
            <a:ext cx="802464" cy="79849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457" y="697311"/>
            <a:ext cx="789106" cy="792552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206" y="2068404"/>
            <a:ext cx="6752046" cy="3798324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4596251" y="5939156"/>
            <a:ext cx="21939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3: Glavna upravljačka ploča</a:t>
            </a:r>
          </a:p>
        </p:txBody>
      </p:sp>
    </p:spTree>
    <p:extLst>
      <p:ext uri="{BB962C8B-B14F-4D97-AF65-F5344CB8AC3E}">
        <p14:creationId xmlns:p14="http://schemas.microsoft.com/office/powerpoint/2010/main" val="901001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ED9F72BE-EC86-4EFC-BBF4-43204E7E8F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35" t="25772" r="30457" b="9850"/>
          <a:stretch/>
        </p:blipFill>
        <p:spPr>
          <a:xfrm>
            <a:off x="6192958" y="1571348"/>
            <a:ext cx="5347607" cy="484030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t="1260"/>
          <a:stretch/>
        </p:blipFill>
        <p:spPr>
          <a:xfrm>
            <a:off x="950131" y="1567191"/>
            <a:ext cx="5115850" cy="484446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id="{3D275DEB-C151-4321-9C76-A571B84E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629" y="357861"/>
            <a:ext cx="9601200" cy="1107145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3. </a:t>
            </a:r>
            <a:b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Opišite izgled i funkciju prekidača i tipki glavne upravljačke ploče. Izdvojite prekidače i tipke koji se koriste za pokretanje ili zaustavljanje stroja.</a:t>
            </a: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400" b="1" u="sng" dirty="0">
              <a:solidFill>
                <a:srgbClr val="1740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7304" y="53294"/>
            <a:ext cx="802464" cy="79849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3457" y="697311"/>
            <a:ext cx="789106" cy="792552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892629" y="6513836"/>
            <a:ext cx="4218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4: Prekidači i tipke glavne upravljačke ploče</a:t>
            </a:r>
          </a:p>
        </p:txBody>
      </p:sp>
    </p:spTree>
    <p:extLst>
      <p:ext uri="{BB962C8B-B14F-4D97-AF65-F5344CB8AC3E}">
        <p14:creationId xmlns:p14="http://schemas.microsoft.com/office/powerpoint/2010/main" val="1912975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>
            <a:extLst>
              <a:ext uri="{FF2B5EF4-FFF2-40B4-BE49-F238E27FC236}">
                <a16:creationId xmlns:a16="http://schemas.microsoft.com/office/drawing/2014/main" id="{3D275DEB-C151-4321-9C76-A571B84E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93" y="559094"/>
            <a:ext cx="2489668" cy="54825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4. </a:t>
            </a:r>
            <a:b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Opišite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izgled i funkciju prekidača i tipki na kućištu stroja,  šipkama graničnika. </a:t>
            </a: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Izdvojite 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prekidače i tipke koji se koriste za pokretanje ili zaustavljanje stroja.</a:t>
            </a: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400" b="1" u="sng" dirty="0">
              <a:solidFill>
                <a:srgbClr val="1740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304" y="53294"/>
            <a:ext cx="802464" cy="79849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803" y="775968"/>
            <a:ext cx="832885" cy="83652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911" y="559094"/>
            <a:ext cx="4901609" cy="558442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Pravokutnik 6"/>
          <p:cNvSpPr/>
          <p:nvPr/>
        </p:nvSpPr>
        <p:spPr>
          <a:xfrm>
            <a:off x="4623707" y="6233321"/>
            <a:ext cx="4218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5: Prekidači i tipke na šipkama graničnika</a:t>
            </a:r>
          </a:p>
        </p:txBody>
      </p:sp>
    </p:spTree>
    <p:extLst>
      <p:ext uri="{BB962C8B-B14F-4D97-AF65-F5344CB8AC3E}">
        <p14:creationId xmlns:p14="http://schemas.microsoft.com/office/powerpoint/2010/main" val="2820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>
            <a:extLst>
              <a:ext uri="{FF2B5EF4-FFF2-40B4-BE49-F238E27FC236}">
                <a16:creationId xmlns:a16="http://schemas.microsoft.com/office/drawing/2014/main" id="{3D275DEB-C151-4321-9C76-A571B84E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93" y="559093"/>
            <a:ext cx="1860404" cy="6193989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5. </a:t>
            </a:r>
            <a:b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Opišite 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izgled i funkciju prekidača i tipki pokretne komandne tipkovnice. </a:t>
            </a: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Izdvojite 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prekidače i tipke koji se koriste za pokretanje ili zaustavljanje stroja.</a:t>
            </a: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400" b="1" u="sng" dirty="0">
              <a:solidFill>
                <a:srgbClr val="1740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7304" y="53294"/>
            <a:ext cx="802464" cy="79849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8582" y="775968"/>
            <a:ext cx="789106" cy="792552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0890" y="640320"/>
            <a:ext cx="1219081" cy="193544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890" y="2737987"/>
            <a:ext cx="4236812" cy="357369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1005" y="640320"/>
            <a:ext cx="4420470" cy="432591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8" name="Pravokutnik 7"/>
          <p:cNvSpPr/>
          <p:nvPr/>
        </p:nvSpPr>
        <p:spPr>
          <a:xfrm>
            <a:off x="2786786" y="4979741"/>
            <a:ext cx="4218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6: Prekidači i tipke komandne tipkovnice (1)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7420322" y="6357450"/>
            <a:ext cx="4218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7: Prekidači i tipke komandne tipkovnice (2)</a:t>
            </a:r>
          </a:p>
        </p:txBody>
      </p:sp>
    </p:spTree>
    <p:extLst>
      <p:ext uri="{BB962C8B-B14F-4D97-AF65-F5344CB8AC3E}">
        <p14:creationId xmlns:p14="http://schemas.microsoft.com/office/powerpoint/2010/main" val="1218201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>
            <a:extLst>
              <a:ext uri="{FF2B5EF4-FFF2-40B4-BE49-F238E27FC236}">
                <a16:creationId xmlns:a16="http://schemas.microsoft.com/office/drawing/2014/main" id="{3D275DEB-C151-4321-9C76-A571B84E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294" y="637752"/>
            <a:ext cx="1958726" cy="54825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Aktivnost 6. </a:t>
            </a:r>
            <a:b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Opišite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izgled i funkciju prekidača i tipki na kućištu stroja</a:t>
            </a: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7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Izdvojite</a:t>
            </a:r>
            <a: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prekidače i tipke koji se koriste za pokretanje ili zaustavljanje stroja.</a:t>
            </a:r>
            <a:br>
              <a:rPr lang="hr-HR" sz="27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hr-HR" sz="2400" b="1" u="sng" dirty="0">
                <a:solidFill>
                  <a:srgbClr val="17406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hr-HR" sz="2400" b="1" u="sng" dirty="0">
              <a:solidFill>
                <a:srgbClr val="17406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8334" y="637752"/>
            <a:ext cx="4120639" cy="393573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2768" y="1669223"/>
            <a:ext cx="4103206" cy="481947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37692" y="93236"/>
            <a:ext cx="804742" cy="798645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8621" y="798645"/>
            <a:ext cx="792549" cy="792549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2979546" y="4685036"/>
            <a:ext cx="4218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8: Prekidači i tipke na kućištu stroja (1)</a:t>
            </a:r>
          </a:p>
        </p:txBody>
      </p:sp>
      <p:sp>
        <p:nvSpPr>
          <p:cNvPr id="8" name="Pravokutnik 7"/>
          <p:cNvSpPr/>
          <p:nvPr/>
        </p:nvSpPr>
        <p:spPr>
          <a:xfrm>
            <a:off x="7197760" y="6516719"/>
            <a:ext cx="421821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2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Slika 9: Prekidači i tipke na kućištu stroja (2)</a:t>
            </a:r>
          </a:p>
        </p:txBody>
      </p:sp>
    </p:spTree>
    <p:extLst>
      <p:ext uri="{BB962C8B-B14F-4D97-AF65-F5344CB8AC3E}">
        <p14:creationId xmlns:p14="http://schemas.microsoft.com/office/powerpoint/2010/main" val="2096193744"/>
      </p:ext>
    </p:extLst>
  </p:cSld>
  <p:clrMapOvr>
    <a:masterClrMapping/>
  </p:clrMapOvr>
</p:sld>
</file>

<file path=ppt/theme/theme1.xml><?xml version="1.0" encoding="utf-8"?>
<a:theme xmlns:a="http://schemas.openxmlformats.org/drawingml/2006/main" name="Žetva">
  <a:themeElements>
    <a:clrScheme name="Plava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Žetva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tv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Plava">
    <a:dk1>
      <a:sysClr val="windowText" lastClr="000000"/>
    </a:dk1>
    <a:lt1>
      <a:sysClr val="window" lastClr="FFFFFF"/>
    </a:lt1>
    <a:dk2>
      <a:srgbClr val="17406D"/>
    </a:dk2>
    <a:lt2>
      <a:srgbClr val="DBEF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2039</TotalTime>
  <Words>923</Words>
  <Application>Microsoft Office PowerPoint</Application>
  <PresentationFormat>Široki zaslon</PresentationFormat>
  <Paragraphs>108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4" baseType="lpstr">
      <vt:lpstr>Arial</vt:lpstr>
      <vt:lpstr>Calibri</vt:lpstr>
      <vt:lpstr>Franklin Gothic Book</vt:lpstr>
      <vt:lpstr>Times New Roman</vt:lpstr>
      <vt:lpstr>Verdana</vt:lpstr>
      <vt:lpstr>Žetva</vt:lpstr>
      <vt:lpstr>PowerPoint prezentacija</vt:lpstr>
      <vt:lpstr>PowerPoint prezentacija</vt:lpstr>
      <vt:lpstr>PowerPoint prezentacija</vt:lpstr>
      <vt:lpstr>PowerPoint prezentacija</vt:lpstr>
      <vt:lpstr>Aktivnost 3.  Opišite izgled i funkciju prekidača i tipki glavne upravljačke ploče. Izdvojite prekidače i tipke koji se koriste za pokretanje ili zaustavljanje stroja.   </vt:lpstr>
      <vt:lpstr>Aktivnost 3.  Opišite izgled i funkciju prekidača i tipki glavne upravljačke ploče. Izdvojite prekidače i tipke koji se koriste za pokretanje ili zaustavljanje stroja.   </vt:lpstr>
      <vt:lpstr>Aktivnost 4.   Opišite izgled i funkciju prekidača i tipki na kućištu stroja,  šipkama graničnika.   Izdvojite prekidače i tipke koji se koriste za pokretanje ili zaustavljanje stroja.   </vt:lpstr>
      <vt:lpstr>Aktivnost 5.   Opišite izgled i funkciju prekidača i tipki pokretne komandne tipkovnice.   Izdvojite prekidače i tipke koji se koriste za pokretanje ili zaustavljanje stroja.   </vt:lpstr>
      <vt:lpstr>Aktivnost 6.   Opišite izgled i funkciju prekidača i tipki na kućištu stroja  Izdvojite prekidače i tipke koji se koriste za pokretanje ili zaustavljanje stroja.   </vt:lpstr>
      <vt:lpstr>Aktivnost 7.  Analizirajte upute za pokretanje CNC stroja (na primjeru CNC obradnog centra za drvo scm Morbidelli m100)</vt:lpstr>
      <vt:lpstr>Aktivnost 8.  Opišite izgled korisničkog sučelja prilikom pokretanja CNC stroja (na primjeru CNC obradnog centra za drvo scm Morbidelli m100)</vt:lpstr>
      <vt:lpstr>Aktivnost 9.  Analizirajte upute za standardno zaustavljanje CNC stroja (na primjeru CNC obradnog centra za drvo scm Morbidelli m100)</vt:lpstr>
      <vt:lpstr>Aktivnost 10.  Analizirajte upute za privremeno zaustavljanje CNC stroja (na primjeru CNC obradnog centra za drvo scm Morbidelli m100)</vt:lpstr>
      <vt:lpstr>Aktivnost 11.  Analizirajte upute za prinudno zaustavljanje i ponovno pokretanje CNC stroja (na primjeru CNC obradnog centra za drvo scm Morbidelli m100)</vt:lpstr>
      <vt:lpstr>Aktivnost 12.  Objasnite postupak učitavanja programa obrade na CNC stroju. (na primjeru CNC obradnog centra za drvo scm Morbidelli m100)</vt:lpstr>
      <vt:lpstr>Aktivnost 13.  Objasnite postupak pozicioniranja obratka i pokretanja izvedbe programa obrade na CNC stroju. (na primjeru CNC obradnog centra za drvo scm Morbidelli m100)</vt:lpstr>
      <vt:lpstr>Aktivnost 14.  Snimite kratki videozapis o pokretanju i zaustavljanju CNC obradnog centra za drvo (školski praktikum, stolarska radionica, tvrtka, sajam strojeva i alata za drvo) 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Admin</dc:creator>
  <cp:lastModifiedBy>Admin</cp:lastModifiedBy>
  <cp:revision>170</cp:revision>
  <dcterms:created xsi:type="dcterms:W3CDTF">2022-09-12T15:28:35Z</dcterms:created>
  <dcterms:modified xsi:type="dcterms:W3CDTF">2022-09-29T15:09:26Z</dcterms:modified>
</cp:coreProperties>
</file>