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A8CA-DE80-4725-B593-836EF1549017}" type="datetimeFigureOut">
              <a:rPr lang="sr-Latn-CS" smtClean="0"/>
              <a:pPr/>
              <a:t>18.10.2011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1CF4-F2E8-43C3-9F4F-74E121B22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A8CA-DE80-4725-B593-836EF1549017}" type="datetimeFigureOut">
              <a:rPr lang="sr-Latn-CS" smtClean="0"/>
              <a:pPr/>
              <a:t>18.10.2011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1CF4-F2E8-43C3-9F4F-74E121B22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A8CA-DE80-4725-B593-836EF1549017}" type="datetimeFigureOut">
              <a:rPr lang="sr-Latn-CS" smtClean="0"/>
              <a:pPr/>
              <a:t>18.10.2011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1CF4-F2E8-43C3-9F4F-74E121B22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A8CA-DE80-4725-B593-836EF1549017}" type="datetimeFigureOut">
              <a:rPr lang="sr-Latn-CS" smtClean="0"/>
              <a:pPr/>
              <a:t>18.10.2011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1CF4-F2E8-43C3-9F4F-74E121B22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A8CA-DE80-4725-B593-836EF1549017}" type="datetimeFigureOut">
              <a:rPr lang="sr-Latn-CS" smtClean="0"/>
              <a:pPr/>
              <a:t>18.10.2011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1CF4-F2E8-43C3-9F4F-74E121B22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A8CA-DE80-4725-B593-836EF1549017}" type="datetimeFigureOut">
              <a:rPr lang="sr-Latn-CS" smtClean="0"/>
              <a:pPr/>
              <a:t>18.10.2011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1CF4-F2E8-43C3-9F4F-74E121B22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A8CA-DE80-4725-B593-836EF1549017}" type="datetimeFigureOut">
              <a:rPr lang="sr-Latn-CS" smtClean="0"/>
              <a:pPr/>
              <a:t>18.10.2011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1CF4-F2E8-43C3-9F4F-74E121B22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A8CA-DE80-4725-B593-836EF1549017}" type="datetimeFigureOut">
              <a:rPr lang="sr-Latn-CS" smtClean="0"/>
              <a:pPr/>
              <a:t>18.10.2011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1CF4-F2E8-43C3-9F4F-74E121B22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A8CA-DE80-4725-B593-836EF1549017}" type="datetimeFigureOut">
              <a:rPr lang="sr-Latn-CS" smtClean="0"/>
              <a:pPr/>
              <a:t>18.10.2011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1CF4-F2E8-43C3-9F4F-74E121B22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A8CA-DE80-4725-B593-836EF1549017}" type="datetimeFigureOut">
              <a:rPr lang="sr-Latn-CS" smtClean="0"/>
              <a:pPr/>
              <a:t>18.10.2011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1CF4-F2E8-43C3-9F4F-74E121B22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A8CA-DE80-4725-B593-836EF1549017}" type="datetimeFigureOut">
              <a:rPr lang="sr-Latn-CS" smtClean="0"/>
              <a:pPr/>
              <a:t>18.10.2011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1CF4-F2E8-43C3-9F4F-74E121B22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A8CA-DE80-4725-B593-836EF1549017}" type="datetimeFigureOut">
              <a:rPr lang="sr-Latn-CS" smtClean="0"/>
              <a:pPr/>
              <a:t>18.10.2011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01CF4-F2E8-43C3-9F4F-74E121B22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/>
          <a:lstStyle/>
          <a:p>
            <a:r>
              <a:rPr lang="hr-HR" dirty="0" smtClean="0"/>
              <a:t>RAZVITAK PRIJE ROĐENJA I POROĐAJ</a:t>
            </a:r>
            <a:endParaRPr lang="hr-HR" dirty="0"/>
          </a:p>
        </p:txBody>
      </p:sp>
      <p:pic>
        <p:nvPicPr>
          <p:cNvPr id="3" name="Picture 2" descr="C:\Users\toshiba\Desktop\trudnoća\6. tt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86058"/>
            <a:ext cx="342900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12. TJEDAN TRUDNOĆE</a:t>
            </a:r>
            <a:endParaRPr lang="hr-HR" dirty="0"/>
          </a:p>
        </p:txBody>
      </p:sp>
      <p:pic>
        <p:nvPicPr>
          <p:cNvPr id="10242" name="Picture 2" descr="C:\Users\toshiba\Desktop\trudnoća\12_Week_Fetu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10" r="71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16. TJEDAN TRUDNOĆE</a:t>
            </a:r>
            <a:endParaRPr lang="hr-HR" dirty="0"/>
          </a:p>
        </p:txBody>
      </p:sp>
      <p:pic>
        <p:nvPicPr>
          <p:cNvPr id="11266" name="Picture 2" descr="C:\Users\toshiba\Desktop\trudnoća\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28" b="52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17. TJEDAN TRUDNOĆE</a:t>
            </a:r>
            <a:endParaRPr lang="hr-HR" dirty="0"/>
          </a:p>
        </p:txBody>
      </p:sp>
      <p:pic>
        <p:nvPicPr>
          <p:cNvPr id="12290" name="Picture 2" descr="C:\Users\toshiba\Desktop\trudnoća\17 tj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769" b="1276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20. TJEDAN TRUDNOĆE</a:t>
            </a:r>
            <a:endParaRPr lang="hr-HR" dirty="0"/>
          </a:p>
        </p:txBody>
      </p:sp>
      <p:pic>
        <p:nvPicPr>
          <p:cNvPr id="13314" name="Picture 2" descr="C:\Users\toshiba\Desktop\trudnoća\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496" b="349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24. TJEDAN TRUDNOĆE</a:t>
            </a:r>
            <a:endParaRPr lang="hr-HR" dirty="0"/>
          </a:p>
        </p:txBody>
      </p:sp>
      <p:pic>
        <p:nvPicPr>
          <p:cNvPr id="14338" name="Picture 2" descr="C:\Users\toshiba\Desktop\trudnoća\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273" b="227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30. TJEDAN TRUDNOĆE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5362" name="Picture 2" descr="C:\Users\toshiba\Desktop\trudnoća\3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521" b="1052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Stopalo fetusa</a:t>
            </a:r>
            <a:endParaRPr lang="hr-HR" dirty="0"/>
          </a:p>
        </p:txBody>
      </p:sp>
      <p:pic>
        <p:nvPicPr>
          <p:cNvPr id="16387" name="Picture 3" descr="C:\Users\toshiba\Desktop\trudnoća\39761-fetu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526" b="1952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      PLOD U MATERNICI	</a:t>
            </a:r>
            <a:endParaRPr lang="hr-HR" dirty="0"/>
          </a:p>
        </p:txBody>
      </p:sp>
      <p:pic>
        <p:nvPicPr>
          <p:cNvPr id="17413" name="Picture 5" descr="C:\Users\toshiba\Desktop\trudnoća\pl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754" b="1575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1" name="TekstniOkvir 10"/>
          <p:cNvSpPr txBox="1"/>
          <p:nvPr/>
        </p:nvSpPr>
        <p:spPr>
          <a:xfrm>
            <a:off x="1142976" y="57148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PLOD</a:t>
            </a:r>
            <a:endParaRPr lang="hr-HR" b="1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428596" y="114298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POSTELJICA</a:t>
            </a:r>
            <a:endParaRPr lang="hr-HR" b="1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500034" y="20002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VODENJAK</a:t>
            </a:r>
            <a:endParaRPr lang="hr-HR" b="1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0" y="250030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PUPČANA VRPCA</a:t>
            </a:r>
            <a:endParaRPr lang="hr-HR" b="1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142844" y="328612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PLODNA VODA</a:t>
            </a:r>
            <a:endParaRPr lang="hr-HR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85918" y="4214818"/>
            <a:ext cx="5486400" cy="566738"/>
          </a:xfrm>
        </p:spPr>
        <p:txBody>
          <a:bodyPr/>
          <a:lstStyle/>
          <a:p>
            <a:r>
              <a:rPr lang="hr-HR" dirty="0" smtClean="0"/>
              <a:t>POROĐAJ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786322"/>
            <a:ext cx="6208736" cy="1385878"/>
          </a:xfrm>
        </p:spPr>
        <p:txBody>
          <a:bodyPr>
            <a:normAutofit lnSpcReduction="10000"/>
          </a:bodyPr>
          <a:lstStyle/>
          <a:p>
            <a:r>
              <a:rPr lang="hr-HR" sz="1900" dirty="0" smtClean="0"/>
              <a:t>Trudovi – stezanje mišića maternice pod utjecajem hormona</a:t>
            </a:r>
          </a:p>
          <a:p>
            <a:pPr>
              <a:buFontTx/>
              <a:buChar char="-"/>
            </a:pPr>
            <a:r>
              <a:rPr lang="hr-HR" sz="1900" dirty="0" smtClean="0"/>
              <a:t> vodenjak puca</a:t>
            </a:r>
          </a:p>
          <a:p>
            <a:pPr>
              <a:buFontTx/>
              <a:buChar char="-"/>
            </a:pPr>
            <a:r>
              <a:rPr lang="hr-HR" sz="1900" dirty="0" smtClean="0"/>
              <a:t> plodna voda curi van</a:t>
            </a:r>
          </a:p>
          <a:p>
            <a:pPr>
              <a:buFontTx/>
              <a:buChar char="-"/>
            </a:pPr>
            <a:r>
              <a:rPr lang="hr-HR" sz="1900" dirty="0" smtClean="0"/>
              <a:t> početak poroda</a:t>
            </a:r>
          </a:p>
          <a:p>
            <a:endParaRPr lang="hr-HR" dirty="0"/>
          </a:p>
        </p:txBody>
      </p:sp>
      <p:pic>
        <p:nvPicPr>
          <p:cNvPr id="5" name="Picture 4" descr="C:\Users\toshiba\Desktop\trudnoća\si555516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27" r="427"/>
          <a:stretch>
            <a:fillRect/>
          </a:stretch>
        </p:blipFill>
        <p:spPr bwMode="auto">
          <a:xfrm>
            <a:off x="1792288" y="612775"/>
            <a:ext cx="4779976" cy="3584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642910" y="4214818"/>
            <a:ext cx="4643470" cy="714380"/>
          </a:xfrm>
        </p:spPr>
        <p:txBody>
          <a:bodyPr>
            <a:normAutofit/>
          </a:bodyPr>
          <a:lstStyle/>
          <a:p>
            <a:pPr algn="l"/>
            <a:r>
              <a:rPr lang="hr-HR" sz="2000" b="1" dirty="0" smtClean="0"/>
              <a:t>REZANJE PUPČANE VRPCE</a:t>
            </a:r>
            <a:endParaRPr lang="hr-HR" sz="2000" b="1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642910" y="5072074"/>
            <a:ext cx="7858180" cy="1000132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hr-HR" b="0" dirty="0" smtClean="0"/>
              <a:t> tek rođeno dijete prvi puta udiše zrak plućima, to uzrokuje plač </a:t>
            </a:r>
          </a:p>
          <a:p>
            <a:pPr>
              <a:buFontTx/>
              <a:buChar char="-"/>
            </a:pPr>
            <a:r>
              <a:rPr lang="hr-HR" b="0" dirty="0" smtClean="0"/>
              <a:t> tada se pupčana vrpca zaveže na čvor i presijeca se</a:t>
            </a:r>
            <a:endParaRPr lang="hr-HR" b="0" dirty="0"/>
          </a:p>
        </p:txBody>
      </p:sp>
      <p:pic>
        <p:nvPicPr>
          <p:cNvPr id="18434" name="Picture 2" descr="C:\Users\toshiba\Desktop\trudnoća\pupkovina3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3714750" cy="3571900"/>
          </a:xfrm>
          <a:prstGeom prst="rect">
            <a:avLst/>
          </a:prstGeom>
          <a:noFill/>
        </p:spPr>
      </p:pic>
      <p:pic>
        <p:nvPicPr>
          <p:cNvPr id="18435" name="Picture 3" descr="C:\Users\toshiba\Desktop\trudnoća\3985896135_68c53d90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00042"/>
            <a:ext cx="450059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792288" y="4714884"/>
            <a:ext cx="5486400" cy="100013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OPLODNJA </a:t>
            </a:r>
            <a:r>
              <a:rPr lang="hr-HR" b="0" dirty="0" smtClean="0"/>
              <a:t>– spajanje spermija i jajne stanice</a:t>
            </a:r>
            <a:br>
              <a:rPr lang="hr-HR" b="0" dirty="0" smtClean="0"/>
            </a:br>
            <a:r>
              <a:rPr lang="hr-HR" b="0" dirty="0" smtClean="0"/>
              <a:t>                     -  u jajovodu</a:t>
            </a:r>
            <a:br>
              <a:rPr lang="hr-HR" b="0" dirty="0" smtClean="0"/>
            </a:br>
            <a:endParaRPr lang="hr-HR" b="0" dirty="0"/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1800" b="1" dirty="0" smtClean="0"/>
              <a:t>ZIGOTA </a:t>
            </a:r>
            <a:r>
              <a:rPr lang="hr-HR" sz="1800" dirty="0" smtClean="0"/>
              <a:t>– oplođena jajna stanica</a:t>
            </a:r>
          </a:p>
          <a:p>
            <a:r>
              <a:rPr lang="hr-HR" sz="1800" dirty="0" smtClean="0"/>
              <a:t>                - raste mitozom</a:t>
            </a:r>
          </a:p>
          <a:p>
            <a:r>
              <a:rPr lang="hr-HR" sz="1800" b="1" dirty="0" smtClean="0"/>
              <a:t>Trudnoća</a:t>
            </a:r>
            <a:r>
              <a:rPr lang="hr-HR" sz="1800" dirty="0" smtClean="0"/>
              <a:t>  -  9 mjeseci (40 tjedana, 280 dana)</a:t>
            </a:r>
            <a:endParaRPr lang="hr-HR" sz="18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841" r="3841"/>
          <a:stretch>
            <a:fillRect/>
          </a:stretch>
        </p:blipFill>
        <p:spPr bwMode="auto">
          <a:xfrm>
            <a:off x="1792288" y="612775"/>
            <a:ext cx="5422918" cy="4114800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5000628" y="71435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MITOZA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1571604" y="42860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OPLODNJA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500034" y="24288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OVULACIJA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6572264" y="285749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UGNJEŽĐENJE ZIGOTE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ZAVRŠETAK POROĐAJA</a:t>
            </a:r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- </a:t>
            </a:r>
            <a:r>
              <a:rPr lang="hr-HR" sz="1800" dirty="0" smtClean="0"/>
              <a:t>Izlazak posteljice iz maternice</a:t>
            </a:r>
            <a:endParaRPr lang="hr-HR" sz="1800" dirty="0"/>
          </a:p>
        </p:txBody>
      </p:sp>
      <p:pic>
        <p:nvPicPr>
          <p:cNvPr id="19458" name="Picture 2" descr="C:\Users\toshiba\Desktop\trudnoća\post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13" r="161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3108" y="4000504"/>
            <a:ext cx="2714644" cy="566738"/>
          </a:xfrm>
        </p:spPr>
        <p:txBody>
          <a:bodyPr/>
          <a:lstStyle/>
          <a:p>
            <a:r>
              <a:rPr lang="hr-HR" dirty="0" smtClean="0"/>
              <a:t> </a:t>
            </a:r>
            <a:r>
              <a:rPr lang="hr-HR" dirty="0" smtClean="0"/>
              <a:t>DOJENJE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214546" y="4572008"/>
            <a:ext cx="5486400" cy="1785950"/>
          </a:xfrm>
        </p:spPr>
        <p:txBody>
          <a:bodyPr>
            <a:normAutofit/>
          </a:bodyPr>
          <a:lstStyle/>
          <a:p>
            <a:r>
              <a:rPr lang="hr-HR" sz="1800" b="1" dirty="0" smtClean="0"/>
              <a:t>KOLOSTRUM</a:t>
            </a:r>
            <a:r>
              <a:rPr lang="hr-HR" sz="1800" dirty="0" smtClean="0"/>
              <a:t> </a:t>
            </a:r>
            <a:r>
              <a:rPr lang="hr-HR" sz="1800" dirty="0" smtClean="0"/>
              <a:t>– prvo majčino mlijeko </a:t>
            </a:r>
          </a:p>
          <a:p>
            <a:r>
              <a:rPr lang="hr-HR" sz="1800" dirty="0" smtClean="0"/>
              <a:t>                         - sadrži antitijela</a:t>
            </a:r>
          </a:p>
          <a:p>
            <a:r>
              <a:rPr lang="hr-HR" sz="1800" dirty="0" smtClean="0"/>
              <a:t>                         - imunološki faktori</a:t>
            </a:r>
            <a:endParaRPr lang="hr-HR" sz="1800" dirty="0"/>
          </a:p>
        </p:txBody>
      </p:sp>
      <p:pic>
        <p:nvPicPr>
          <p:cNvPr id="20482" name="Picture 2" descr="C:\Users\toshiba\Desktop\trudnoća\dojenj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14356"/>
            <a:ext cx="4279910" cy="3209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914400" y="4643446"/>
            <a:ext cx="8229600" cy="1928826"/>
          </a:xfrm>
        </p:spPr>
        <p:txBody>
          <a:bodyPr>
            <a:normAutofit/>
          </a:bodyPr>
          <a:lstStyle/>
          <a:p>
            <a:pPr algn="l"/>
            <a:r>
              <a:rPr lang="hr-HR" sz="2000" b="1" dirty="0" smtClean="0"/>
              <a:t>NEDONOŠĆE </a:t>
            </a:r>
            <a:r>
              <a:rPr lang="hr-HR" sz="2000" dirty="0" smtClean="0"/>
              <a:t>- dijete rođeno prije navršenog 37. tjedna trudnoće</a:t>
            </a:r>
            <a:br>
              <a:rPr lang="hr-HR" sz="2000" dirty="0" smtClean="0"/>
            </a:br>
            <a:r>
              <a:rPr lang="hr-HR" sz="2000" dirty="0" smtClean="0"/>
              <a:t>                        - mala težina</a:t>
            </a:r>
            <a:br>
              <a:rPr lang="hr-HR" sz="2000" dirty="0" smtClean="0"/>
            </a:br>
            <a:r>
              <a:rPr lang="hr-HR" sz="2000" dirty="0" smtClean="0"/>
              <a:t>                        - tanka koža</a:t>
            </a:r>
            <a:br>
              <a:rPr lang="hr-HR" sz="2000" dirty="0" smtClean="0"/>
            </a:br>
            <a:r>
              <a:rPr lang="hr-HR" sz="2000" dirty="0" smtClean="0"/>
              <a:t>                        - nerazvijena pluća</a:t>
            </a:r>
            <a:br>
              <a:rPr lang="hr-HR" sz="2000" dirty="0" smtClean="0"/>
            </a:br>
            <a:r>
              <a:rPr lang="hr-HR" sz="2000" b="1" dirty="0" smtClean="0"/>
              <a:t>INKUBATOR </a:t>
            </a:r>
            <a:r>
              <a:rPr lang="hr-HR" sz="2000" dirty="0" smtClean="0"/>
              <a:t>- zagrijava</a:t>
            </a:r>
            <a:br>
              <a:rPr lang="hr-HR" sz="2000" dirty="0" smtClean="0"/>
            </a:br>
            <a:r>
              <a:rPr lang="hr-HR" sz="2000" dirty="0" smtClean="0"/>
              <a:t>                      - opskrbljuje kisikom</a:t>
            </a:r>
            <a:endParaRPr lang="hr-HR" sz="2000" dirty="0"/>
          </a:p>
        </p:txBody>
      </p:sp>
      <p:pic>
        <p:nvPicPr>
          <p:cNvPr id="21506" name="Picture 2" descr="C:\Users\toshiba\Desktop\trudnoća\normal_inkubat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7" y="785794"/>
            <a:ext cx="4071967" cy="3571900"/>
          </a:xfrm>
          <a:prstGeom prst="rect">
            <a:avLst/>
          </a:prstGeom>
          <a:noFill/>
        </p:spPr>
      </p:pic>
      <p:pic>
        <p:nvPicPr>
          <p:cNvPr id="21507" name="Picture 3" descr="C:\Users\toshiba\Desktop\trudnoća\air-shields-isolette-2000-incubator-2_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3619500" cy="3573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28794" y="3571876"/>
            <a:ext cx="5486400" cy="785818"/>
          </a:xfrm>
        </p:spPr>
        <p:txBody>
          <a:bodyPr/>
          <a:lstStyle/>
          <a:p>
            <a:r>
              <a:rPr lang="hr-HR" u="sng" dirty="0" smtClean="0"/>
              <a:t>JEDNOJAJČANI BLIZANCI</a:t>
            </a:r>
            <a:r>
              <a:rPr lang="hr-HR" dirty="0" smtClean="0"/>
              <a:t>      </a:t>
            </a:r>
            <a:r>
              <a:rPr lang="hr-HR" u="sng" dirty="0" smtClean="0"/>
              <a:t>DVOJAJČANI BLIZANCI</a:t>
            </a:r>
            <a:endParaRPr lang="hr-HR" u="sng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928794" y="4572008"/>
            <a:ext cx="5572164" cy="157163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1800" dirty="0" smtClean="0"/>
              <a:t> 1 jajna stanica                                - 2 jajne stanice</a:t>
            </a:r>
          </a:p>
          <a:p>
            <a:pPr>
              <a:buFontTx/>
              <a:buChar char="-"/>
            </a:pPr>
            <a:r>
              <a:rPr lang="hr-HR" sz="1800" dirty="0" smtClean="0"/>
              <a:t> klonovi                                            - različiti geni</a:t>
            </a:r>
          </a:p>
          <a:p>
            <a:pPr>
              <a:buFontTx/>
              <a:buChar char="-"/>
            </a:pPr>
            <a:r>
              <a:rPr lang="hr-HR" sz="1800" dirty="0" smtClean="0"/>
              <a:t> isti spol                                           - različiti spol</a:t>
            </a:r>
            <a:endParaRPr lang="hr-HR" dirty="0" smtClean="0"/>
          </a:p>
          <a:p>
            <a:pPr>
              <a:buFontTx/>
              <a:buChar char="-"/>
            </a:pPr>
            <a:r>
              <a:rPr lang="hr-HR" sz="1800" dirty="0" smtClean="0"/>
              <a:t> 1 posteljica                                     - 2 posteljice</a:t>
            </a:r>
          </a:p>
          <a:p>
            <a:pPr>
              <a:buFontTx/>
              <a:buChar char="-"/>
            </a:pPr>
            <a:endParaRPr lang="hr-HR" dirty="0" smtClean="0"/>
          </a:p>
        </p:txBody>
      </p:sp>
      <p:pic>
        <p:nvPicPr>
          <p:cNvPr id="2050" name="Picture 2" descr="C:\Users\toshiba\Desktop\trudnoća\Identical-fraternal-sperm-egg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133" r="4133"/>
          <a:stretch>
            <a:fillRect/>
          </a:stretch>
        </p:blipFill>
        <p:spPr bwMode="auto">
          <a:xfrm>
            <a:off x="2357422" y="612775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57356" y="4429132"/>
            <a:ext cx="5486400" cy="566738"/>
          </a:xfrm>
        </p:spPr>
        <p:txBody>
          <a:bodyPr/>
          <a:lstStyle/>
          <a:p>
            <a:r>
              <a:rPr lang="hr-HR" dirty="0" smtClean="0"/>
              <a:t>DVOJAJČANI BLIZANCI       JEDNOJAJČANI BLIZANCI</a:t>
            </a:r>
            <a:endParaRPr lang="hr-HR" dirty="0"/>
          </a:p>
        </p:txBody>
      </p:sp>
      <p:pic>
        <p:nvPicPr>
          <p:cNvPr id="3074" name="Picture 2" descr="C:\Users\toshiba\Desktop\trudnoća\twin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125" b="3125"/>
          <a:stretch>
            <a:fillRect/>
          </a:stretch>
        </p:blipFill>
        <p:spPr bwMode="auto">
          <a:xfrm>
            <a:off x="1785918" y="285728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57356" y="5072074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hr-HR" b="0" dirty="0" smtClean="0"/>
              <a:t>- 7 dana nakon oplodnje zametak se ugnijezdi u sluznicu maternice</a:t>
            </a:r>
            <a:endParaRPr lang="hr-HR" b="0" dirty="0"/>
          </a:p>
        </p:txBody>
      </p:sp>
      <p:pic>
        <p:nvPicPr>
          <p:cNvPr id="4098" name="Picture 2" descr="C:\Users\toshiba\Desktop\trudnoća\Untitled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333" r="83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TJEDAN TRUDNOĆE - EMBRIJ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1800" dirty="0" smtClean="0"/>
              <a:t>- zametak  je veličine zrna graška ( 0,8 cm)</a:t>
            </a:r>
          </a:p>
          <a:p>
            <a:pPr>
              <a:buFontTx/>
              <a:buChar char="-"/>
            </a:pPr>
            <a:r>
              <a:rPr lang="hr-HR" sz="1800" dirty="0" smtClean="0"/>
              <a:t> razvija se optok krvi</a:t>
            </a:r>
          </a:p>
          <a:p>
            <a:pPr>
              <a:buFontTx/>
              <a:buChar char="-"/>
            </a:pPr>
            <a:r>
              <a:rPr lang="hr-HR" sz="1800" dirty="0" smtClean="0"/>
              <a:t> srce</a:t>
            </a:r>
            <a:endParaRPr lang="hr-HR" sz="1800" dirty="0"/>
          </a:p>
        </p:txBody>
      </p:sp>
      <p:pic>
        <p:nvPicPr>
          <p:cNvPr id="5122" name="Picture 2" descr="C:\Users\toshiba\Desktop\trudnoća\5 TJ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4836" b="1483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6. TJEDAN TRUDNOĆE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- velik oko 1,5 </a:t>
            </a:r>
            <a:r>
              <a:rPr lang="hr-HR" sz="1800" dirty="0" smtClean="0"/>
              <a:t>c</a:t>
            </a:r>
            <a:r>
              <a:rPr lang="hr-HR" sz="1800" dirty="0" smtClean="0"/>
              <a:t>m</a:t>
            </a:r>
            <a:endParaRPr lang="hr-HR" sz="1800" dirty="0"/>
          </a:p>
        </p:txBody>
      </p:sp>
      <p:pic>
        <p:nvPicPr>
          <p:cNvPr id="6147" name="Picture 3" descr="C:\Users\toshiba\Desktop\trudnoća\6. ttj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435" b="343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8. TJEDAN TRUDNOĆE – FETUS (PLOD)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sz="1800" dirty="0" smtClean="0"/>
              <a:t> velik 3 cm</a:t>
            </a:r>
          </a:p>
          <a:p>
            <a:endParaRPr lang="hr-HR" dirty="0" smtClean="0"/>
          </a:p>
          <a:p>
            <a:pPr>
              <a:buFontTx/>
              <a:buChar char="-"/>
            </a:pPr>
            <a:endParaRPr lang="hr-HR" dirty="0"/>
          </a:p>
        </p:txBody>
      </p:sp>
      <p:pic>
        <p:nvPicPr>
          <p:cNvPr id="7" name="Picture 3" descr="C:\Users\toshiba\Desktop\trudnoća\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111" b="411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11. TJEDAN TRUDNOĆE</a:t>
            </a:r>
            <a:endParaRPr lang="hr-HR" dirty="0"/>
          </a:p>
        </p:txBody>
      </p:sp>
      <p:sp>
        <p:nvSpPr>
          <p:cNvPr id="6" name="Rezervirano mjesto slike 5"/>
          <p:cNvSpPr>
            <a:spLocks noGrp="1"/>
          </p:cNvSpPr>
          <p:nvPr>
            <p:ph type="pic" idx="1"/>
          </p:nvPr>
        </p:nvSpPr>
        <p:spPr/>
      </p:sp>
      <p:pic>
        <p:nvPicPr>
          <p:cNvPr id="16386" name="Picture 2" descr="http://www.net.hr/2002/09/09/0141007.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99131"/>
            <a:ext cx="5429288" cy="4115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246</Words>
  <Application>Microsoft Office PowerPoint</Application>
  <PresentationFormat>Prikaz na zaslonu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Office tema</vt:lpstr>
      <vt:lpstr>RAZVITAK PRIJE ROĐENJA I POROĐAJ</vt:lpstr>
      <vt:lpstr>OPLODNJA – spajanje spermija i jajne stanice                      -  u jajovodu </vt:lpstr>
      <vt:lpstr>JEDNOJAJČANI BLIZANCI      DVOJAJČANI BLIZANCI</vt:lpstr>
      <vt:lpstr>DVOJAJČANI BLIZANCI       JEDNOJAJČANI BLIZANCI</vt:lpstr>
      <vt:lpstr>- 7 dana nakon oplodnje zametak se ugnijezdi u sluznicu maternice</vt:lpstr>
      <vt:lpstr>5. TJEDAN TRUDNOĆE - EMBRIJ</vt:lpstr>
      <vt:lpstr>6. TJEDAN TRUDNOĆE</vt:lpstr>
      <vt:lpstr>8. TJEDAN TRUDNOĆE – FETUS (PLOD)</vt:lpstr>
      <vt:lpstr>11. TJEDAN TRUDNOĆE</vt:lpstr>
      <vt:lpstr>12. TJEDAN TRUDNOĆE</vt:lpstr>
      <vt:lpstr>16. TJEDAN TRUDNOĆE</vt:lpstr>
      <vt:lpstr>17. TJEDAN TRUDNOĆE</vt:lpstr>
      <vt:lpstr>20. TJEDAN TRUDNOĆE</vt:lpstr>
      <vt:lpstr>24. TJEDAN TRUDNOĆE</vt:lpstr>
      <vt:lpstr>30. TJEDAN TRUDNOĆE</vt:lpstr>
      <vt:lpstr>Stopalo fetusa</vt:lpstr>
      <vt:lpstr>       PLOD U MATERNICI </vt:lpstr>
      <vt:lpstr>POROĐAJ</vt:lpstr>
      <vt:lpstr>REZANJE PUPČANE VRPCE</vt:lpstr>
      <vt:lpstr>ZAVRŠETAK POROĐAJA</vt:lpstr>
      <vt:lpstr> DOJENJE</vt:lpstr>
      <vt:lpstr>NEDONOŠĆE - dijete rođeno prije navršenog 37. tjedna trudnoće                         - mala težina                         - tanka koža                         - nerazvijena pluća INKUBATOR - zagrijava                       - opskrbljuje kisikom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RAZVITAK PRIJE ROĐENJA I POROĐAJ</dc:title>
  <dc:creator>toshiba</dc:creator>
  <cp:lastModifiedBy>toshiba</cp:lastModifiedBy>
  <cp:revision>75</cp:revision>
  <dcterms:created xsi:type="dcterms:W3CDTF">2011-10-17T16:00:37Z</dcterms:created>
  <dcterms:modified xsi:type="dcterms:W3CDTF">2011-10-18T10:37:46Z</dcterms:modified>
</cp:coreProperties>
</file>