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7" r:id="rId1"/>
  </p:sldMasterIdLst>
  <p:notesMasterIdLst>
    <p:notesMasterId r:id="rId11"/>
  </p:notesMasterIdLst>
  <p:sldIdLst>
    <p:sldId id="287" r:id="rId2"/>
    <p:sldId id="363" r:id="rId3"/>
    <p:sldId id="364" r:id="rId4"/>
    <p:sldId id="365" r:id="rId5"/>
    <p:sldId id="366" r:id="rId6"/>
    <p:sldId id="367" r:id="rId7"/>
    <p:sldId id="368" r:id="rId8"/>
    <p:sldId id="322" r:id="rId9"/>
    <p:sldId id="370" r:id="rId10"/>
  </p:sldIdLst>
  <p:sldSz cx="9144000" cy="6858000" type="screen4x3"/>
  <p:notesSz cx="6858000" cy="9144000"/>
  <p:defaultTextStyle>
    <a:defPPr>
      <a:defRPr lang="hr-H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33CC"/>
    <a:srgbClr val="F4ACAC"/>
    <a:srgbClr val="F5D9AB"/>
    <a:srgbClr val="FF5050"/>
    <a:srgbClr val="0000FF"/>
    <a:srgbClr val="00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444" autoAdjust="0"/>
  </p:normalViewPr>
  <p:slideViewPr>
    <p:cSldViewPr>
      <p:cViewPr varScale="1">
        <p:scale>
          <a:sx n="66" d="100"/>
          <a:sy n="66" d="100"/>
        </p:scale>
        <p:origin x="-150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CF28F3-137F-4322-B126-AE807FCABEA7}" type="datetimeFigureOut">
              <a:rPr lang="hr-HR" smtClean="0"/>
              <a:pPr/>
              <a:t>9.1.2015.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56DF20-01A1-42D1-9D95-62BE3C4F487F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6DF20-01A1-42D1-9D95-62BE3C4F487F}" type="slidenum">
              <a:rPr lang="hr-HR" smtClean="0"/>
              <a:pPr/>
              <a:t>1</a:t>
            </a:fld>
            <a:endParaRPr lang="hr-H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6DF20-01A1-42D1-9D95-62BE3C4F487F}" type="slidenum">
              <a:rPr lang="hr-HR" smtClean="0"/>
              <a:pPr/>
              <a:t>2</a:t>
            </a:fld>
            <a:endParaRPr lang="hr-H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6DF20-01A1-42D1-9D95-62BE3C4F487F}" type="slidenum">
              <a:rPr lang="hr-HR" smtClean="0"/>
              <a:pPr/>
              <a:t>7</a:t>
            </a:fld>
            <a:endParaRPr lang="hr-H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28738" y="1295400"/>
            <a:ext cx="6486525" cy="3152775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>
            <a:normAutofit/>
          </a:bodyPr>
          <a:lstStyle/>
          <a:p>
            <a:pPr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/>
            </a:pPr>
            <a:endParaRPr sz="3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rtlCol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11B61D-DD11-465B-B007-AB84BC7FC97D}" type="slidenum">
              <a:rPr lang="hr-HR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wipe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CCB76-91F9-4F02-A90D-B9D36A39FC49}" type="slidenum">
              <a:rPr lang="hr-HR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wipe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3517ED-F120-4FBC-AD0E-4C577CA896C0}" type="slidenum">
              <a:rPr lang="hr-HR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wipe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DAAB22-41F3-4098-9D0F-20D9C978DFCB}" type="slidenum">
              <a:rPr lang="hr-HR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wipe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069747-FC0E-4FD5-9BF7-132266304C43}" type="slidenum">
              <a:rPr lang="hr-HR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wipe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A9282BE2-9026-4925-AE01-BA387DB32321}" type="slidenum">
              <a:rPr lang="hr-HR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wipe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0C8390-DFE5-4C2E-A26C-178727CB6486}" type="slidenum">
              <a:rPr lang="hr-HR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wipe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A0F534-38A8-4808-AAB0-560432B0CC7E}" type="slidenum">
              <a:rPr lang="hr-HR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wipe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435FAA-1ECD-42DE-AD35-8B6843000C24}" type="slidenum">
              <a:rPr lang="hr-HR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wipe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EEEDCB-826E-4B43-899E-F8AD0C704D59}" type="slidenum">
              <a:rPr lang="hr-HR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wipe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6DC732-CA83-48E5-9FF9-E4F29E33C3A5}" type="slidenum">
              <a:rPr lang="hr-HR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wipe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D0AA98-F876-4483-8C07-0C7A5F20536A}" type="slidenum">
              <a:rPr lang="hr-HR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wipe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  <a:lum bright="1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49275" y="107950"/>
            <a:ext cx="8042275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49275" y="1600200"/>
            <a:ext cx="804227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275" y="62753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5113" y="6275388"/>
            <a:ext cx="48402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813" y="6275388"/>
            <a:ext cx="990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4B04A075-39F5-40AA-81B4-0E8473FA6403}" type="slidenum">
              <a:rPr lang="hr-HR"/>
              <a:pPr/>
              <a:t>‹#›</a:t>
            </a:fld>
            <a:endParaRPr lang="hr-HR"/>
          </a:p>
        </p:txBody>
      </p:sp>
      <p:pic>
        <p:nvPicPr>
          <p:cNvPr id="1031" name="Picture 7" descr="kockice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755063" y="836613"/>
            <a:ext cx="354012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logo"/>
          <p:cNvPicPr>
            <a:picLocks noChangeAspect="1" noChangeArrowheads="1"/>
          </p:cNvPicPr>
          <p:nvPr/>
        </p:nvPicPr>
        <p:blipFill>
          <a:blip r:embed="rId16">
            <a:lum bright="-100000"/>
          </a:blip>
          <a:srcRect/>
          <a:stretch>
            <a:fillRect/>
          </a:stretch>
        </p:blipFill>
        <p:spPr bwMode="auto">
          <a:xfrm>
            <a:off x="8343900" y="6419850"/>
            <a:ext cx="7191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megastore-cvjetic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8054975" y="-239713"/>
            <a:ext cx="1296988" cy="1292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ransition spd="slow">
    <p:wipe dir="u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600" kern="1200">
          <a:solidFill>
            <a:schemeClr val="accent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9pPr>
    </p:titleStyle>
    <p:bodyStyle>
      <a:lvl1pPr marL="349250" indent="-349250" algn="l" rtl="0" eaLnBrk="1" fontAlgn="base" hangingPunct="1">
        <a:spcBef>
          <a:spcPts val="2000"/>
        </a:spcBef>
        <a:spcAft>
          <a:spcPct val="0"/>
        </a:spcAft>
        <a:buClr>
          <a:srgbClr val="6FB7D7"/>
        </a:buClr>
        <a:buSzPct val="110000"/>
        <a:buFont typeface="Wingdings 2" pitchFamily="18" charset="2"/>
        <a:buChar char=""/>
        <a:defRPr sz="2400" kern="1200">
          <a:solidFill>
            <a:srgbClr val="595959"/>
          </a:solidFill>
          <a:latin typeface="+mn-lt"/>
          <a:ea typeface="ＭＳ Ｐゴシック" charset="0"/>
          <a:cs typeface="ＭＳ Ｐゴシック" charset="0"/>
        </a:defRPr>
      </a:lvl1pPr>
      <a:lvl2pPr marL="685800" indent="-336550" algn="l" rtl="0" eaLnBrk="1" fontAlgn="base" hangingPunct="1">
        <a:spcBef>
          <a:spcPts val="600"/>
        </a:spcBef>
        <a:spcAft>
          <a:spcPct val="0"/>
        </a:spcAft>
        <a:buClr>
          <a:srgbClr val="215D77"/>
        </a:buClr>
        <a:buSzPct val="110000"/>
        <a:buFont typeface="Wingdings 2" pitchFamily="18" charset="2"/>
        <a:buChar char=""/>
        <a:defRPr sz="2200" kern="1200">
          <a:solidFill>
            <a:srgbClr val="595959"/>
          </a:solidFill>
          <a:latin typeface="+mn-lt"/>
          <a:ea typeface="ＭＳ Ｐゴシック" charset="0"/>
          <a:cs typeface="+mn-cs"/>
        </a:defRPr>
      </a:lvl2pPr>
      <a:lvl3pPr marL="968375" indent="-282575" algn="l" rtl="0" eaLnBrk="1" fontAlgn="base" hangingPunct="1">
        <a:spcBef>
          <a:spcPts val="600"/>
        </a:spcBef>
        <a:spcAft>
          <a:spcPct val="0"/>
        </a:spcAft>
        <a:buClr>
          <a:srgbClr val="6FB7D7"/>
        </a:buClr>
        <a:buSzPct val="110000"/>
        <a:buFont typeface="Wingdings 2" pitchFamily="18" charset="2"/>
        <a:buChar char=""/>
        <a:defRPr sz="2000" kern="1200">
          <a:solidFill>
            <a:srgbClr val="595959"/>
          </a:solidFill>
          <a:latin typeface="+mn-lt"/>
          <a:ea typeface="ＭＳ Ｐゴシック" charset="0"/>
          <a:cs typeface="+mn-cs"/>
        </a:defRPr>
      </a:lvl3pPr>
      <a:lvl4pPr marL="1263650" indent="-295275" algn="l" rtl="0" eaLnBrk="1" fontAlgn="base" hangingPunct="1">
        <a:spcBef>
          <a:spcPts val="600"/>
        </a:spcBef>
        <a:spcAft>
          <a:spcPct val="0"/>
        </a:spcAft>
        <a:buClr>
          <a:srgbClr val="215D77"/>
        </a:buClr>
        <a:buSzPct val="110000"/>
        <a:buFont typeface="Wingdings 2" pitchFamily="18" charset="2"/>
        <a:buChar char=""/>
        <a:defRPr kern="1200">
          <a:solidFill>
            <a:srgbClr val="595959"/>
          </a:solidFill>
          <a:latin typeface="+mn-lt"/>
          <a:ea typeface="ＭＳ Ｐゴシック" charset="0"/>
          <a:cs typeface="+mn-cs"/>
        </a:defRPr>
      </a:lvl4pPr>
      <a:lvl5pPr marL="1546225" indent="-282575" algn="l" rtl="0" eaLnBrk="1" fontAlgn="base" hangingPunct="1">
        <a:spcBef>
          <a:spcPts val="600"/>
        </a:spcBef>
        <a:spcAft>
          <a:spcPct val="0"/>
        </a:spcAft>
        <a:buClr>
          <a:srgbClr val="6FB7D7"/>
        </a:buClr>
        <a:buSzPct val="110000"/>
        <a:buFont typeface="Wingdings 2" pitchFamily="18" charset="2"/>
        <a:buChar char=""/>
        <a:defRPr kern="1200">
          <a:solidFill>
            <a:srgbClr val="595959"/>
          </a:solidFill>
          <a:latin typeface="+mn-lt"/>
          <a:ea typeface="ＭＳ Ｐゴシック" charset="0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lum bright="67000" contrast="-70000"/>
          </a:blip>
          <a:srcRect/>
          <a:stretch>
            <a:fillRect/>
          </a:stretch>
        </p:blipFill>
        <p:spPr bwMode="auto">
          <a:xfrm>
            <a:off x="899592" y="620688"/>
            <a:ext cx="714211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5"/>
          <p:cNvSpPr txBox="1">
            <a:spLocks/>
          </p:cNvSpPr>
          <p:nvPr/>
        </p:nvSpPr>
        <p:spPr bwMode="auto">
          <a:xfrm>
            <a:off x="971600" y="3356992"/>
            <a:ext cx="7130852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5000" b="1" dirty="0" smtClean="0">
                <a:solidFill>
                  <a:srgbClr val="00B050"/>
                </a:solidFill>
                <a:latin typeface="Comic Sans MS" pitchFamily="66" charset="0"/>
                <a:ea typeface="ＭＳ Ｐゴシック" charset="0"/>
                <a:cs typeface="ＭＳ Ｐゴシック" charset="0"/>
              </a:rPr>
              <a:t>ČOVJEKOVE ŽIVOTNE POTREBE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4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itchFamily="66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orisnik\Desktop\DIGITALNI UDŽBENICI\FOTOGRAFIJE THINKSTOCK\Biologija\Prezentacije\živi svijet 8- priručnik  - thinkstock 26.9\160535456.jpg"/>
          <p:cNvPicPr>
            <a:picLocks noChangeAspect="1" noChangeArrowheads="1"/>
          </p:cNvPicPr>
          <p:nvPr/>
        </p:nvPicPr>
        <p:blipFill>
          <a:blip r:embed="rId3">
            <a:lum bright="24000" contrast="26000"/>
          </a:blip>
          <a:srcRect/>
          <a:stretch>
            <a:fillRect/>
          </a:stretch>
        </p:blipFill>
        <p:spPr bwMode="auto">
          <a:xfrm>
            <a:off x="5580112" y="980728"/>
            <a:ext cx="3080884" cy="4550023"/>
          </a:xfrm>
          <a:prstGeom prst="rect">
            <a:avLst/>
          </a:prstGeom>
          <a:noFill/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467544" y="836712"/>
            <a:ext cx="8229600" cy="5054617"/>
          </a:xfrm>
          <a:prstGeom prst="rect">
            <a:avLst/>
          </a:prstGeom>
        </p:spPr>
        <p:txBody>
          <a:bodyPr/>
          <a:lstStyle/>
          <a:p>
            <a:pPr marL="349250" marR="0" lvl="0" indent="-34925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SzPct val="110000"/>
              <a:buFont typeface="Wingdings 2" pitchFamily="18" charset="2"/>
              <a:buChar char=""/>
              <a:tabLst/>
              <a:defRPr/>
            </a:pPr>
            <a:r>
              <a:rPr kumimoji="0" lang="hr-HR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ＭＳ Ｐゴシック" charset="0"/>
                <a:cs typeface="ＭＳ Ｐゴシック" charset="0"/>
              </a:rPr>
              <a:t>PRED TOBOM JE BURNO RAZDOBLJE</a:t>
            </a:r>
          </a:p>
          <a:p>
            <a:pPr marL="349250" marR="0" lvl="0" indent="-34925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SzPct val="110000"/>
              <a:buFont typeface="Wingdings 2" pitchFamily="18" charset="2"/>
              <a:buChar char=""/>
              <a:tabLst/>
              <a:defRPr/>
            </a:pPr>
            <a:r>
              <a:rPr kumimoji="0" lang="hr-HR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ＭＳ Ｐゴシック" charset="0"/>
                <a:cs typeface="ＭＳ Ｐゴシック" charset="0"/>
              </a:rPr>
              <a:t>RAZDOBLJE VELIKIH PROMJENA</a:t>
            </a:r>
          </a:p>
          <a:p>
            <a:pPr marL="349250" marR="0" lvl="0" indent="-34925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SzPct val="110000"/>
              <a:buFont typeface="Wingdings 2" pitchFamily="18" charset="2"/>
              <a:buChar char=""/>
              <a:tabLst/>
              <a:defRPr/>
            </a:pPr>
            <a:r>
              <a:rPr kumimoji="0" lang="hr-HR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ＭＳ Ｐゴシック" charset="0"/>
                <a:cs typeface="ＭＳ Ｐゴシック" charset="0"/>
              </a:rPr>
              <a:t>RAZDOBLJE </a:t>
            </a:r>
            <a:r>
              <a:rPr kumimoji="0" lang="hr-HR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ＭＳ Ｐゴシック" charset="0"/>
                <a:cs typeface="ＭＳ Ｐゴシック" charset="0"/>
              </a:rPr>
              <a:t>PUBERTETA</a:t>
            </a:r>
          </a:p>
          <a:p>
            <a:pPr marL="349250" marR="0" lvl="0" indent="-34925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SzPct val="110000"/>
              <a:buFont typeface="Wingdings 2" pitchFamily="18" charset="2"/>
              <a:buChar char=""/>
              <a:tabLst/>
              <a:defRPr/>
            </a:pPr>
            <a:r>
              <a:rPr kumimoji="0" lang="hr-HR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ＭＳ Ｐゴシック" charset="0"/>
                <a:cs typeface="ＭＳ Ｐゴシック" charset="0"/>
              </a:rPr>
              <a:t>VAŽNO JE DA SAZNAŠ ŠTO VIŠE O PROMJENAMA KOJE TE OČEKUJU </a:t>
            </a:r>
          </a:p>
          <a:p>
            <a:pPr marL="349250" marR="0" lvl="0" indent="-34925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SzPct val="110000"/>
              <a:buFont typeface="Wingdings 2" pitchFamily="18" charset="2"/>
              <a:buChar char=""/>
              <a:tabLst/>
              <a:defRPr/>
            </a:pPr>
            <a:r>
              <a:rPr kumimoji="0" lang="hr-HR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ＭＳ Ｐゴシック" charset="0"/>
                <a:cs typeface="ＭＳ Ｐゴシック" charset="0"/>
              </a:rPr>
              <a:t>SVATKO OD NAS MORAO JE PROĆI TO RAZDOBLJE, STOGA NEMA STRAHA</a:t>
            </a:r>
            <a:endParaRPr kumimoji="0" lang="hr-HR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itchFamily="66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-0.022 -0.02267  -0.033 -0.06133  -0.027 -0.1  C -0.024 -0.11333  -0.02 -0.12667  -0.014 -0.13733  C -0.01 -0.10667  0.004 -0.07867  0.025 -0.06133  C 0.025 -0.09867  0.041 -0.13467  0.068 -0.15067  C 0.077 -0.15733  0.087 -0.16  0.097 -0.16133  C 0.082 -0.13867  0.074 -0.10667  0.077 -0.07333  C 0.099 -0.09733  0.13 -0.10267  0.157 -0.08533  C 0.166 -0.08  0.175 -0.07067  0.181 -0.06133  C 0.158 -0.064  0.134 -0.052  0.117 -0.028  C 0.144 -0.02  0.167 0.008  0.174 0.04667  C 0.176 0.06  0.176 0.07333  0.174 0.08667  C 0.161 0.06133  0.139 0.044  0.115 0.04133  C 0.127 0.07467  0.124 0.116  0.106 0.14667  C 0.099 0.15733  0.091 0.16667  0.082 0.172  C 0.089 0.14267  0.085 0.10933  0.072 0.08267  C 0.06 0.116  0.034 0.13867  0.004 0.13867  C -0.007 0.13867  -0.017 0.136  -0.026 0.13067  C -0.004 0.12  0.013 0.09467  0.021 0.064  C -0.007 0.072  -0.036 0.06  -0.055 0.02933  C -0.062 0.01733  -0.066 0.00533  -0.069 -0.008  C -0.049 0.00933  -0.023 0.012  0 0  Z" pathEditMode="relative" ptsTypes="">
                                      <p:cBhvr>
                                        <p:cTn id="3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042275" cy="751929"/>
          </a:xfrm>
        </p:spPr>
        <p:txBody>
          <a:bodyPr/>
          <a:lstStyle/>
          <a:p>
            <a:pPr algn="l"/>
            <a:r>
              <a:rPr lang="hr-HR" sz="3900" b="1" dirty="0" smtClean="0">
                <a:solidFill>
                  <a:srgbClr val="00B050"/>
                </a:solidFill>
                <a:latin typeface="Comic Sans MS" pitchFamily="66" charset="0"/>
              </a:rPr>
              <a:t>ČOVJEK JE:</a:t>
            </a:r>
            <a:endParaRPr lang="hr-HR" sz="39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Tx/>
            </a:pPr>
            <a:r>
              <a:rPr lang="hr-HR" dirty="0" smtClean="0">
                <a:latin typeface="Comic Sans MS" pitchFamily="66" charset="0"/>
              </a:rPr>
              <a:t>BIOLOŠKO BIĆE</a:t>
            </a:r>
          </a:p>
          <a:p>
            <a:pPr>
              <a:buClrTx/>
            </a:pPr>
            <a:r>
              <a:rPr lang="hr-HR" dirty="0" smtClean="0">
                <a:latin typeface="Comic Sans MS" pitchFamily="66" charset="0"/>
              </a:rPr>
              <a:t>DRUŠTVENO BIĆE</a:t>
            </a:r>
          </a:p>
          <a:p>
            <a:pPr>
              <a:buClrTx/>
            </a:pPr>
            <a:r>
              <a:rPr lang="hr-HR" dirty="0" smtClean="0">
                <a:latin typeface="Comic Sans MS" pitchFamily="66" charset="0"/>
              </a:rPr>
              <a:t>MISAONO BIĆE</a:t>
            </a:r>
            <a:endParaRPr lang="hr-HR" dirty="0">
              <a:latin typeface="Comic Sans MS" pitchFamily="66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608" y="3284984"/>
            <a:ext cx="388843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0032" y="3212976"/>
            <a:ext cx="2699742" cy="2699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39952" y="980728"/>
            <a:ext cx="345008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042275" cy="1336675"/>
          </a:xfrm>
        </p:spPr>
        <p:txBody>
          <a:bodyPr/>
          <a:lstStyle/>
          <a:p>
            <a:r>
              <a:rPr lang="hr-HR" sz="3900" b="1" dirty="0" smtClean="0">
                <a:solidFill>
                  <a:srgbClr val="00B050"/>
                </a:solidFill>
                <a:latin typeface="Comic Sans MS" pitchFamily="66" charset="0"/>
              </a:rPr>
              <a:t>PRIRODNO,BIOLOŠKO BIĆE:</a:t>
            </a:r>
            <a:endParaRPr lang="hr-HR" sz="39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4098" name="Picture 2" descr="C:\Users\Korisnik\Desktop\DIGITALNI UDŽBENICI\FOTOGRAFIJE THINKSTOCK\Biologija\vizuali\994470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1960" y="1700808"/>
            <a:ext cx="4279032" cy="3250915"/>
          </a:xfrm>
          <a:prstGeom prst="rect">
            <a:avLst/>
          </a:prstGeom>
          <a:noFill/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8042275" cy="4343400"/>
          </a:xfrm>
        </p:spPr>
        <p:txBody>
          <a:bodyPr>
            <a:normAutofit lnSpcReduction="10000"/>
          </a:bodyPr>
          <a:lstStyle/>
          <a:p>
            <a:pPr>
              <a:buClrTx/>
            </a:pPr>
            <a:r>
              <a:rPr lang="hr-HR" dirty="0" smtClean="0">
                <a:solidFill>
                  <a:schemeClr val="tx1"/>
                </a:solidFill>
                <a:latin typeface="Comic Sans MS" pitchFamily="66" charset="0"/>
              </a:rPr>
              <a:t>KAO </a:t>
            </a:r>
            <a:r>
              <a:rPr lang="hr-HR" smtClean="0">
                <a:solidFill>
                  <a:schemeClr val="tx1"/>
                </a:solidFill>
                <a:latin typeface="Comic Sans MS" pitchFamily="66" charset="0"/>
              </a:rPr>
              <a:t>I </a:t>
            </a:r>
            <a:r>
              <a:rPr lang="hr-HR" smtClean="0">
                <a:solidFill>
                  <a:schemeClr val="tx1"/>
                </a:solidFill>
                <a:latin typeface="Comic Sans MS" pitchFamily="66" charset="0"/>
              </a:rPr>
              <a:t>DRUGI SISAVCI </a:t>
            </a:r>
            <a:r>
              <a:rPr lang="hr-HR" dirty="0" smtClean="0">
                <a:solidFill>
                  <a:schemeClr val="tx1"/>
                </a:solidFill>
                <a:latin typeface="Comic Sans MS" pitchFamily="66" charset="0"/>
              </a:rPr>
              <a:t>ČOVJEK SE:</a:t>
            </a:r>
          </a:p>
          <a:p>
            <a:pPr>
              <a:buClrTx/>
              <a:buNone/>
            </a:pPr>
            <a:r>
              <a:rPr lang="hr-HR" dirty="0" smtClean="0">
                <a:solidFill>
                  <a:schemeClr val="tx1"/>
                </a:solidFill>
                <a:latin typeface="Comic Sans MS" pitchFamily="66" charset="0"/>
              </a:rPr>
              <a:t>KREĆE</a:t>
            </a:r>
          </a:p>
          <a:p>
            <a:pPr>
              <a:buClrTx/>
              <a:buNone/>
            </a:pPr>
            <a:r>
              <a:rPr lang="hr-HR" dirty="0" smtClean="0">
                <a:solidFill>
                  <a:schemeClr val="tx1"/>
                </a:solidFill>
                <a:latin typeface="Comic Sans MS" pitchFamily="66" charset="0"/>
              </a:rPr>
              <a:t>HRANI</a:t>
            </a:r>
          </a:p>
          <a:p>
            <a:pPr>
              <a:buClrTx/>
              <a:buNone/>
            </a:pPr>
            <a:r>
              <a:rPr lang="hr-HR" dirty="0" smtClean="0">
                <a:solidFill>
                  <a:schemeClr val="tx1"/>
                </a:solidFill>
                <a:latin typeface="Comic Sans MS" pitchFamily="66" charset="0"/>
              </a:rPr>
              <a:t>RASTE</a:t>
            </a:r>
          </a:p>
          <a:p>
            <a:pPr>
              <a:buClrTx/>
              <a:buNone/>
            </a:pPr>
            <a:r>
              <a:rPr lang="hr-HR" dirty="0" smtClean="0">
                <a:solidFill>
                  <a:schemeClr val="tx1"/>
                </a:solidFill>
                <a:latin typeface="Comic Sans MS" pitchFamily="66" charset="0"/>
              </a:rPr>
              <a:t>DIŠE</a:t>
            </a:r>
          </a:p>
          <a:p>
            <a:pPr>
              <a:buClrTx/>
              <a:buNone/>
            </a:pPr>
            <a:r>
              <a:rPr lang="hr-HR" dirty="0" smtClean="0">
                <a:solidFill>
                  <a:schemeClr val="tx1"/>
                </a:solidFill>
                <a:latin typeface="Comic Sans MS" pitchFamily="66" charset="0"/>
              </a:rPr>
              <a:t>RAZMNOŽAVA</a:t>
            </a:r>
          </a:p>
          <a:p>
            <a:pPr>
              <a:buClrTx/>
            </a:pPr>
            <a:r>
              <a:rPr lang="hr-HR" b="1" dirty="0" smtClean="0">
                <a:solidFill>
                  <a:schemeClr val="tx1"/>
                </a:solidFill>
                <a:latin typeface="Comic Sans MS" pitchFamily="66" charset="0"/>
              </a:rPr>
              <a:t>ČOVJEK JE NEODVOJIV OD PRIRODE I SVE ŠTO MU JE POTREBNO DOBIVA OD PRIRODE </a:t>
            </a:r>
          </a:p>
          <a:p>
            <a:pPr>
              <a:buNone/>
            </a:pPr>
            <a:endParaRPr lang="hr-HR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70" decel="100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770" decel="100000"/>
                                        <p:tgtEl>
                                          <p:spTgt spid="409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0" dur="77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-243408"/>
            <a:ext cx="8042275" cy="1336675"/>
          </a:xfrm>
        </p:spPr>
        <p:txBody>
          <a:bodyPr/>
          <a:lstStyle/>
          <a:p>
            <a:r>
              <a:rPr lang="hr-HR" sz="3900" b="1" dirty="0" smtClean="0">
                <a:solidFill>
                  <a:srgbClr val="00B050"/>
                </a:solidFill>
                <a:latin typeface="Comic Sans MS" pitchFamily="66" charset="0"/>
              </a:rPr>
              <a:t>DRUŠTVENO BIĆE:</a:t>
            </a:r>
            <a:endParaRPr lang="hr-HR" sz="39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3848" y="1988840"/>
            <a:ext cx="5604875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Tx/>
            </a:pPr>
            <a:r>
              <a:rPr lang="hr-HR" dirty="0" smtClean="0">
                <a:solidFill>
                  <a:schemeClr val="tx1"/>
                </a:solidFill>
                <a:latin typeface="Comic Sans MS" pitchFamily="66" charset="0"/>
              </a:rPr>
              <a:t>ČOVJEK JE DIO:</a:t>
            </a:r>
          </a:p>
          <a:p>
            <a:pPr>
              <a:buClrTx/>
              <a:buNone/>
            </a:pPr>
            <a:r>
              <a:rPr lang="hr-HR" dirty="0" smtClean="0">
                <a:solidFill>
                  <a:schemeClr val="tx1"/>
                </a:solidFill>
                <a:latin typeface="Comic Sans MS" pitchFamily="66" charset="0"/>
              </a:rPr>
              <a:t>OBITELJI</a:t>
            </a:r>
          </a:p>
          <a:p>
            <a:pPr>
              <a:buClrTx/>
              <a:buNone/>
            </a:pPr>
            <a:r>
              <a:rPr lang="hr-HR" dirty="0" smtClean="0">
                <a:solidFill>
                  <a:schemeClr val="tx1"/>
                </a:solidFill>
                <a:latin typeface="Comic Sans MS" pitchFamily="66" charset="0"/>
              </a:rPr>
              <a:t>RAZREDA</a:t>
            </a:r>
          </a:p>
          <a:p>
            <a:pPr>
              <a:buClrTx/>
              <a:buNone/>
            </a:pPr>
            <a:r>
              <a:rPr lang="hr-HR" dirty="0" smtClean="0">
                <a:solidFill>
                  <a:schemeClr val="tx1"/>
                </a:solidFill>
                <a:latin typeface="Comic Sans MS" pitchFamily="66" charset="0"/>
              </a:rPr>
              <a:t>DOMOVINE</a:t>
            </a:r>
          </a:p>
          <a:p>
            <a:pPr>
              <a:buClrTx/>
              <a:buNone/>
            </a:pPr>
            <a:r>
              <a:rPr lang="hr-HR" dirty="0" smtClean="0">
                <a:solidFill>
                  <a:schemeClr val="tx1"/>
                </a:solidFill>
                <a:latin typeface="Comic Sans MS" pitchFamily="66" charset="0"/>
              </a:rPr>
              <a:t>ČOVJEČANSTVA</a:t>
            </a:r>
            <a:endParaRPr lang="hr-HR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-171400"/>
            <a:ext cx="8042275" cy="1336675"/>
          </a:xfrm>
        </p:spPr>
        <p:txBody>
          <a:bodyPr/>
          <a:lstStyle/>
          <a:p>
            <a:r>
              <a:rPr lang="hr-HR" sz="3900" b="1" dirty="0" smtClean="0">
                <a:solidFill>
                  <a:srgbClr val="00B050"/>
                </a:solidFill>
                <a:latin typeface="Comic Sans MS" pitchFamily="66" charset="0"/>
              </a:rPr>
              <a:t>MISAONO BIĆE:</a:t>
            </a:r>
            <a:endParaRPr lang="hr-HR" sz="39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3969" y="2651486"/>
            <a:ext cx="2880320" cy="3317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11560" y="1268760"/>
            <a:ext cx="804227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marL="349250" marR="0" lvl="0" indent="-34925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SzPct val="110000"/>
              <a:buFont typeface="Wingdings 2" pitchFamily="18" charset="2"/>
              <a:buChar char=""/>
              <a:tabLst/>
              <a:defRPr/>
            </a:pPr>
            <a:r>
              <a:rPr kumimoji="0" lang="hr-HR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ＭＳ Ｐゴシック" charset="0"/>
                <a:cs typeface="ＭＳ Ｐゴシック" charset="0"/>
              </a:rPr>
              <a:t>ČOVJEK JE SVJESTAN SEBE I DRUGIH</a:t>
            </a:r>
          </a:p>
          <a:p>
            <a:pPr marL="349250" marR="0" lvl="0" indent="-34925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SzPct val="110000"/>
              <a:buFont typeface="Wingdings 2" pitchFamily="18" charset="2"/>
              <a:buChar char=""/>
              <a:tabLst/>
              <a:defRPr/>
            </a:pPr>
            <a:r>
              <a:rPr kumimoji="0" lang="hr-HR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ＭＳ Ｐゴシック" charset="0"/>
                <a:cs typeface="ＭＳ Ｐゴシック" charset="0"/>
              </a:rPr>
              <a:t>ČOVJEK SVOJIM SVJESNIM DJELOVANJEM ZADOVOLJAVA ŽIVOTNE POTREBE</a:t>
            </a:r>
          </a:p>
          <a:p>
            <a:pPr marL="349250" marR="0" lvl="0" indent="-34925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SzPct val="110000"/>
              <a:buFont typeface="Wingdings 2" pitchFamily="18" charset="2"/>
              <a:buChar char=""/>
              <a:tabLst/>
              <a:defRPr/>
            </a:pPr>
            <a:r>
              <a:rPr kumimoji="0" lang="hr-HR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ＭＳ Ｐゴシック" charset="0"/>
                <a:cs typeface="ＭＳ Ｐゴシック" charset="0"/>
              </a:rPr>
              <a:t>ČOVJEK:</a:t>
            </a:r>
          </a:p>
          <a:p>
            <a:pPr marL="349250" marR="0" lvl="0" indent="-34925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SzPct val="110000"/>
              <a:buFont typeface="Wingdings 2" pitchFamily="18" charset="2"/>
              <a:buNone/>
              <a:tabLst/>
              <a:defRPr/>
            </a:pPr>
            <a:r>
              <a:rPr kumimoji="0" lang="hr-HR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ＭＳ Ｐゴシック" charset="0"/>
                <a:cs typeface="ＭＳ Ｐゴシック" charset="0"/>
              </a:rPr>
              <a:t>UČI</a:t>
            </a:r>
          </a:p>
          <a:p>
            <a:pPr marL="349250" marR="0" lvl="0" indent="-34925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SzPct val="110000"/>
              <a:buFont typeface="Wingdings 2" pitchFamily="18" charset="2"/>
              <a:buNone/>
              <a:tabLst/>
              <a:defRPr/>
            </a:pPr>
            <a:r>
              <a:rPr kumimoji="0" lang="hr-HR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ＭＳ Ｐゴシック" charset="0"/>
                <a:cs typeface="ＭＳ Ｐゴシック" charset="0"/>
              </a:rPr>
              <a:t>RAZMIŠLJA</a:t>
            </a:r>
          </a:p>
          <a:p>
            <a:pPr marL="349250" marR="0" lvl="0" indent="-34925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SzPct val="110000"/>
              <a:buFont typeface="Wingdings 2" pitchFamily="18" charset="2"/>
              <a:buNone/>
              <a:tabLst/>
              <a:defRPr/>
            </a:pPr>
            <a:r>
              <a:rPr kumimoji="0" lang="hr-HR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ＭＳ Ｐゴシック" charset="0"/>
                <a:cs typeface="ＭＳ Ｐゴシック" charset="0"/>
              </a:rPr>
              <a:t>BRINE O DRUGIMA</a:t>
            </a:r>
          </a:p>
          <a:p>
            <a:pPr marL="349250" marR="0" lvl="0" indent="-34925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SzPct val="110000"/>
              <a:buFont typeface="Wingdings 2" pitchFamily="18" charset="2"/>
              <a:buNone/>
              <a:tabLst/>
              <a:defRPr/>
            </a:pPr>
            <a:r>
              <a:rPr kumimoji="0" lang="hr-HR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ＭＳ Ｐゴシック" charset="0"/>
                <a:cs typeface="ＭＳ Ｐゴシック" charset="0"/>
              </a:rPr>
              <a:t>ŠTITI DRUGE</a:t>
            </a:r>
          </a:p>
          <a:p>
            <a:pPr marL="349250" marR="0" lvl="0" indent="-34925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SzPct val="110000"/>
              <a:buFont typeface="Wingdings 2" pitchFamily="18" charset="2"/>
              <a:buNone/>
              <a:tabLst/>
              <a:defRPr/>
            </a:pPr>
            <a:r>
              <a:rPr kumimoji="0" lang="hr-HR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ＭＳ Ｐゴシック" charset="0"/>
                <a:cs typeface="ＭＳ Ｐゴシック" charset="0"/>
              </a:rPr>
              <a:t>ŠTITI SVOJU OKOLINU</a:t>
            </a: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-459432"/>
            <a:ext cx="8042275" cy="1336675"/>
          </a:xfrm>
        </p:spPr>
        <p:txBody>
          <a:bodyPr/>
          <a:lstStyle/>
          <a:p>
            <a:r>
              <a:rPr lang="hr-HR" sz="3600" b="1" dirty="0" smtClean="0">
                <a:latin typeface="Comic Sans MS" pitchFamily="66" charset="0"/>
              </a:rPr>
              <a:t>TVOJE OBVEZE SU:</a:t>
            </a:r>
            <a:endParaRPr lang="hr-HR" sz="3600" b="1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836712"/>
            <a:ext cx="8042275" cy="4343400"/>
          </a:xfrm>
        </p:spPr>
        <p:txBody>
          <a:bodyPr/>
          <a:lstStyle/>
          <a:p>
            <a:pPr>
              <a:buClrTx/>
            </a:pPr>
            <a:r>
              <a:rPr lang="hr-HR" sz="2300" b="1" dirty="0" smtClean="0">
                <a:solidFill>
                  <a:schemeClr val="tx1"/>
                </a:solidFill>
                <a:latin typeface="Comic Sans MS" pitchFamily="66" charset="0"/>
              </a:rPr>
              <a:t>UČITI</a:t>
            </a:r>
          </a:p>
          <a:p>
            <a:pPr>
              <a:buClrTx/>
            </a:pPr>
            <a:r>
              <a:rPr lang="hr-HR" sz="2300" b="1" dirty="0" smtClean="0">
                <a:solidFill>
                  <a:schemeClr val="tx1"/>
                </a:solidFill>
                <a:latin typeface="Comic Sans MS" pitchFamily="66" charset="0"/>
              </a:rPr>
              <a:t>TRUDITI SE</a:t>
            </a:r>
          </a:p>
          <a:p>
            <a:pPr>
              <a:buClrTx/>
            </a:pPr>
            <a:r>
              <a:rPr lang="hr-HR" sz="2300" b="1" dirty="0" smtClean="0">
                <a:solidFill>
                  <a:schemeClr val="tx1"/>
                </a:solidFill>
                <a:latin typeface="Comic Sans MS" pitchFamily="66" charset="0"/>
              </a:rPr>
              <a:t>POŠTOVATI:</a:t>
            </a:r>
          </a:p>
          <a:p>
            <a:pPr>
              <a:buClrTx/>
              <a:buNone/>
            </a:pPr>
            <a:r>
              <a:rPr lang="hr-HR" sz="2200" dirty="0" smtClean="0">
                <a:solidFill>
                  <a:schemeClr val="tx1"/>
                </a:solidFill>
                <a:latin typeface="Comic Sans MS" pitchFamily="66" charset="0"/>
              </a:rPr>
              <a:t>      RODITELJE</a:t>
            </a:r>
          </a:p>
          <a:p>
            <a:pPr>
              <a:buClrTx/>
              <a:buNone/>
            </a:pPr>
            <a:r>
              <a:rPr lang="hr-HR" sz="2200" dirty="0" smtClean="0">
                <a:solidFill>
                  <a:schemeClr val="tx1"/>
                </a:solidFill>
                <a:latin typeface="Comic Sans MS" pitchFamily="66" charset="0"/>
              </a:rPr>
              <a:t>      ČLANOVE OBITELJI</a:t>
            </a:r>
          </a:p>
          <a:p>
            <a:pPr>
              <a:buClrTx/>
              <a:buNone/>
            </a:pPr>
            <a:r>
              <a:rPr lang="hr-HR" sz="2200" dirty="0" smtClean="0">
                <a:solidFill>
                  <a:schemeClr val="tx1"/>
                </a:solidFill>
                <a:latin typeface="Comic Sans MS" pitchFamily="66" charset="0"/>
              </a:rPr>
              <a:t>      UČITELJE</a:t>
            </a:r>
          </a:p>
          <a:p>
            <a:pPr>
              <a:buClrTx/>
              <a:buNone/>
            </a:pPr>
            <a:r>
              <a:rPr lang="hr-HR" sz="2200" dirty="0" smtClean="0">
                <a:solidFill>
                  <a:schemeClr val="tx1"/>
                </a:solidFill>
                <a:latin typeface="Comic Sans MS" pitchFamily="66" charset="0"/>
              </a:rPr>
              <a:t>      STARIJE</a:t>
            </a:r>
          </a:p>
          <a:p>
            <a:pPr>
              <a:buClrTx/>
              <a:buNone/>
            </a:pPr>
            <a:r>
              <a:rPr lang="hr-HR" sz="2200" dirty="0" smtClean="0">
                <a:solidFill>
                  <a:schemeClr val="tx1"/>
                </a:solidFill>
                <a:latin typeface="Comic Sans MS" pitchFamily="66" charset="0"/>
              </a:rPr>
              <a:t>      PRIJATELJE</a:t>
            </a:r>
          </a:p>
          <a:p>
            <a:pPr>
              <a:buClrTx/>
              <a:buNone/>
            </a:pPr>
            <a:r>
              <a:rPr lang="hr-HR" dirty="0" smtClean="0">
                <a:solidFill>
                  <a:srgbClr val="FF0000"/>
                </a:solidFill>
                <a:latin typeface="Comic Sans MS" pitchFamily="66" charset="0"/>
              </a:rPr>
              <a:t>                </a:t>
            </a:r>
            <a:r>
              <a:rPr lang="hr-HR" dirty="0" smtClean="0">
                <a:solidFill>
                  <a:srgbClr val="7030A0"/>
                </a:solidFill>
                <a:latin typeface="Comic Sans MS" pitchFamily="66" charset="0"/>
              </a:rPr>
              <a:t>JELI IZVRŠAVAŠ SVOJE OBVEZE?</a:t>
            </a:r>
            <a:endParaRPr lang="hr-HR" dirty="0">
              <a:solidFill>
                <a:srgbClr val="7030A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188640"/>
            <a:ext cx="2995612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4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Ponovimo...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1052736"/>
            <a:ext cx="9144000" cy="7920880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pPr marL="349250" marR="0" lvl="0" indent="-34925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>
                <a:srgbClr val="6FB7D7"/>
              </a:buClr>
              <a:buSzPct val="110000"/>
              <a:tabLst/>
              <a:defRPr/>
            </a:pPr>
            <a:r>
              <a:rPr kumimoji="0" lang="hr-HR" sz="71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ＭＳ Ｐゴシック" charset="0"/>
                <a:cs typeface="ＭＳ Ｐゴシック" charset="0"/>
              </a:rPr>
              <a:t>1. Što je potrebno čovjeku za održavanje života?</a:t>
            </a:r>
          </a:p>
          <a:p>
            <a:pPr marL="349250" marR="0" lvl="0" indent="-34925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>
                <a:srgbClr val="6FB7D7"/>
              </a:buClr>
              <a:buSzPct val="110000"/>
              <a:tabLst/>
              <a:defRPr/>
            </a:pPr>
            <a:r>
              <a:rPr kumimoji="0" lang="hr-HR" sz="71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ＭＳ Ｐゴシック" charset="0"/>
                <a:cs typeface="ＭＳ Ｐゴシック" charset="0"/>
              </a:rPr>
              <a:t>HRANA, KISIK, VODA.</a:t>
            </a:r>
          </a:p>
          <a:p>
            <a:pPr marL="349250" marR="0" lvl="0" indent="-34925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>
                <a:srgbClr val="6FB7D7"/>
              </a:buClr>
              <a:buSzPct val="110000"/>
              <a:tabLst/>
              <a:defRPr/>
            </a:pPr>
            <a:r>
              <a:rPr lang="hr-HR" sz="7100" b="1" i="1" dirty="0" smtClean="0">
                <a:latin typeface="Comic Sans MS" pitchFamily="66" charset="0"/>
                <a:ea typeface="ＭＳ Ｐゴシック" charset="0"/>
                <a:cs typeface="ＭＳ Ｐゴシック" charset="0"/>
              </a:rPr>
              <a:t>2. Podcrtaj pojmove koji pokazuju da je čovjek biološko biće:</a:t>
            </a:r>
          </a:p>
          <a:p>
            <a:pPr marL="349250" marR="0" lvl="0" indent="-34925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>
                <a:srgbClr val="6FB7D7"/>
              </a:buClr>
              <a:buSzPct val="110000"/>
              <a:tabLst/>
              <a:defRPr/>
            </a:pPr>
            <a:r>
              <a:rPr lang="hr-HR" sz="7100" i="1" dirty="0" smtClean="0">
                <a:latin typeface="Comic Sans MS" pitchFamily="66" charset="0"/>
                <a:ea typeface="ＭＳ Ｐゴシック" charset="0"/>
                <a:cs typeface="ＭＳ Ｐゴシック" charset="0"/>
              </a:rPr>
              <a:t>trčati, misliti, govoriti, večerati, družiti se, disati, pjevati</a:t>
            </a:r>
          </a:p>
          <a:p>
            <a:pPr marL="349250" marR="0" lvl="0" indent="-34925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>
                <a:srgbClr val="6FB7D7"/>
              </a:buClr>
              <a:buSzPct val="110000"/>
              <a:tabLst/>
              <a:defRPr/>
            </a:pPr>
            <a:r>
              <a:rPr lang="hr-HR" sz="7100" b="1" i="1" dirty="0" smtClean="0">
                <a:latin typeface="Comic Sans MS" pitchFamily="66" charset="0"/>
                <a:ea typeface="ＭＳ Ｐゴシック" charset="0"/>
                <a:cs typeface="ＭＳ Ｐゴシック" charset="0"/>
              </a:rPr>
              <a:t>3. Počemu se čovjek razlikuje od životinja?</a:t>
            </a:r>
          </a:p>
          <a:p>
            <a:pPr marL="349250" marR="0" lvl="0" indent="-34925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>
                <a:srgbClr val="6FB7D7"/>
              </a:buClr>
              <a:buSzPct val="110000"/>
              <a:tabLst/>
              <a:defRPr/>
            </a:pPr>
            <a:r>
              <a:rPr lang="hr-HR" sz="7100" i="1" dirty="0" smtClean="0">
                <a:latin typeface="Comic Sans MS" pitchFamily="66" charset="0"/>
                <a:ea typeface="ＭＳ Ｐゴシック" charset="0"/>
                <a:cs typeface="ＭＳ Ｐゴシック" charset="0"/>
              </a:rPr>
              <a:t>ČOVJEK SVJESNO DJELUJE.</a:t>
            </a:r>
          </a:p>
          <a:p>
            <a:pPr marL="349250" marR="0" lvl="0" indent="-34925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>
                <a:srgbClr val="6FB7D7"/>
              </a:buClr>
              <a:buSzPct val="110000"/>
              <a:tabLst/>
              <a:defRPr/>
            </a:pPr>
            <a:r>
              <a:rPr lang="hr-HR" sz="7100" b="1" i="1" dirty="0" smtClean="0">
                <a:latin typeface="Comic Sans MS" pitchFamily="66" charset="0"/>
                <a:ea typeface="ＭＳ Ｐゴシック" charset="0"/>
                <a:cs typeface="ＭＳ Ｐゴシック" charset="0"/>
              </a:rPr>
              <a:t>4. Nabroji neka prava učenika u školi.</a:t>
            </a:r>
          </a:p>
          <a:p>
            <a:pPr marL="349250" marR="0" lvl="0" indent="-34925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>
                <a:srgbClr val="6FB7D7"/>
              </a:buClr>
              <a:buSzPct val="110000"/>
              <a:tabLst/>
              <a:defRPr/>
            </a:pPr>
            <a:r>
              <a:rPr lang="hr-HR" sz="7100" i="1" dirty="0" smtClean="0">
                <a:latin typeface="Comic Sans MS" pitchFamily="66" charset="0"/>
                <a:ea typeface="ＭＳ Ｐゴシック" charset="0"/>
                <a:cs typeface="ＭＳ Ｐゴシック" charset="0"/>
              </a:rPr>
              <a:t>PRAVO NA OBRAZOVANJE, PRAVO NA SLOBODU IZRAŽAVANJA...</a:t>
            </a:r>
          </a:p>
          <a:p>
            <a:pPr marL="349250" marR="0" lvl="0" indent="-34925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>
                <a:srgbClr val="6FB7D7"/>
              </a:buClr>
              <a:buSzPct val="110000"/>
              <a:tabLst/>
              <a:defRPr/>
            </a:pPr>
            <a:endParaRPr kumimoji="0" lang="hr-HR" sz="5100" b="0" i="1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Comic Sans MS" pitchFamily="66" charset="0"/>
              <a:ea typeface="ＭＳ Ｐゴシック" charset="0"/>
              <a:cs typeface="ＭＳ Ｐゴシック" charset="0"/>
            </a:endParaRPr>
          </a:p>
          <a:p>
            <a:pPr marL="349250" marR="0" lvl="0" indent="-34925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>
                <a:srgbClr val="6FB7D7"/>
              </a:buClr>
              <a:buSzPct val="110000"/>
              <a:tabLst/>
              <a:defRPr/>
            </a:pPr>
            <a:r>
              <a:rPr kumimoji="0" lang="hr-HR" sz="5100" b="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ＭＳ Ｐゴシック" charset="0"/>
                <a:cs typeface="ＭＳ Ｐゴシック" charset="0"/>
              </a:rPr>
              <a:t> </a:t>
            </a:r>
            <a:endParaRPr kumimoji="0" lang="hr-HR" sz="5100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omic Sans MS" pitchFamily="66" charset="0"/>
              <a:ea typeface="ＭＳ Ｐゴシック" charset="0"/>
              <a:cs typeface="ＭＳ Ｐゴシック" charset="0"/>
            </a:endParaRPr>
          </a:p>
          <a:p>
            <a:pPr marL="349250" marR="0" lvl="0" indent="-34925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>
                <a:srgbClr val="6FB7D7"/>
              </a:buClr>
              <a:buSzPct val="110000"/>
              <a:tabLst/>
              <a:defRPr/>
            </a:pPr>
            <a:r>
              <a:rPr kumimoji="0" lang="hr-HR" sz="34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ＭＳ Ｐゴシック" charset="0"/>
                <a:cs typeface="ＭＳ Ｐゴシック" charset="0"/>
              </a:rPr>
              <a:t> </a:t>
            </a:r>
            <a:endParaRPr lang="hr-HR" sz="3400" i="1" dirty="0" smtClean="0">
              <a:latin typeface="Comic Sans MS" pitchFamily="66" charset="0"/>
              <a:ea typeface="ＭＳ Ｐゴシック" charset="0"/>
              <a:cs typeface="ＭＳ Ｐゴシック" charset="0"/>
            </a:endParaRPr>
          </a:p>
          <a:p>
            <a:pPr marL="349250" marR="0" lvl="0" indent="-34925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itchFamily="18" charset="2"/>
              <a:buNone/>
              <a:tabLst/>
              <a:defRPr/>
            </a:pPr>
            <a:endParaRPr kumimoji="0" lang="hr-HR" sz="280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omic Sans MS" pitchFamily="66" charset="0"/>
              <a:ea typeface="ＭＳ Ｐゴシック" charset="0"/>
              <a:cs typeface="ＭＳ Ｐゴシック" charset="0"/>
            </a:endParaRPr>
          </a:p>
          <a:p>
            <a:pPr marL="349250" marR="0" lvl="0" indent="-34925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itchFamily="18" charset="2"/>
              <a:buNone/>
              <a:tabLst/>
              <a:defRPr/>
            </a:pPr>
            <a:r>
              <a:rPr lang="hr-HR" sz="2800" i="1" dirty="0" smtClean="0">
                <a:latin typeface="Comic Sans MS" pitchFamily="66" charset="0"/>
                <a:ea typeface="ＭＳ Ｐゴシック" charset="0"/>
                <a:cs typeface="ＭＳ Ｐゴシック" charset="0"/>
              </a:rPr>
              <a:t>   </a:t>
            </a:r>
            <a:endParaRPr kumimoji="0" lang="hr-HR" sz="280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omic Sans MS" pitchFamily="66" charset="0"/>
              <a:ea typeface="ＭＳ Ｐゴシック" charset="0"/>
              <a:cs typeface="ＭＳ Ｐゴシック" charset="0"/>
            </a:endParaRPr>
          </a:p>
          <a:p>
            <a:pPr marL="349250" marR="0" lvl="0" indent="-34925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>
                <a:srgbClr val="6FB7D7"/>
              </a:buClr>
              <a:buSzPct val="110000"/>
              <a:tabLst/>
              <a:defRPr/>
            </a:pPr>
            <a:r>
              <a:rPr lang="hr-HR" sz="2800" i="1" dirty="0" smtClean="0">
                <a:latin typeface="Comic Sans MS" pitchFamily="66" charset="0"/>
                <a:ea typeface="ＭＳ Ｐゴシック" charset="0"/>
                <a:cs typeface="ＭＳ Ｐゴシック" charset="0"/>
              </a:rPr>
              <a:t>   </a:t>
            </a:r>
            <a:endParaRPr kumimoji="0" lang="hr-HR" sz="24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+mn-lt"/>
              <a:ea typeface="ＭＳ Ｐゴシック" charset="0"/>
              <a:cs typeface="ＭＳ Ｐゴシック" charset="0"/>
            </a:endParaRPr>
          </a:p>
        </p:txBody>
      </p:sp>
      <p:pic>
        <p:nvPicPr>
          <p:cNvPr id="1025" name="Picture 1" descr="Z:\Thinkstock\Biologija\Prezentacije\živi svijet 8- priručnik  - thinkstock 26.9\5041340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5616" y="188640"/>
            <a:ext cx="865870" cy="692696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179512" y="2924944"/>
            <a:ext cx="72008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156176" y="2924944"/>
            <a:ext cx="72008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347864" y="2924944"/>
            <a:ext cx="108012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0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orisnik\Desktop\DIGITALNI UDŽBENICI\FOTOGRAFIJE THINKSTOCK\živi svijet 5 i 6 - ppt\ppt - živi svijet 5 i 6 think\146877791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475656" y="260648"/>
            <a:ext cx="5256584" cy="2542493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427984" y="548680"/>
            <a:ext cx="1903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hr-HR" sz="2400" b="1" dirty="0" smtClean="0">
                <a:solidFill>
                  <a:srgbClr val="FF0000"/>
                </a:solidFill>
                <a:latin typeface="Comic Sans MS" pitchFamily="66" charset="0"/>
                <a:ea typeface="ＭＳ Ｐゴシック" charset="0"/>
                <a:cs typeface="ＭＳ Ｐゴシック" charset="0"/>
              </a:rPr>
              <a:t>KOD KUĆE:</a:t>
            </a:r>
            <a:endParaRPr lang="hr-HR" sz="2400" b="1" dirty="0">
              <a:solidFill>
                <a:srgbClr val="FF0000"/>
              </a:solidFill>
              <a:latin typeface="Comic Sans MS" pitchFamily="66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67544" y="3068960"/>
            <a:ext cx="804227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9250" marR="0" lvl="0" indent="-34925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SzPct val="110000"/>
              <a:buFont typeface="Wingdings 2" pitchFamily="18" charset="2"/>
              <a:buChar char=""/>
              <a:tabLst/>
              <a:defRPr/>
            </a:pPr>
            <a:r>
              <a:rPr kumimoji="0" lang="hr-HR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ＭＳ Ｐゴシック" charset="0"/>
                <a:cs typeface="ＭＳ Ｐゴシック" charset="0"/>
              </a:rPr>
              <a:t>NAVEDI SVOJA PRAVA I OBAVEZE</a:t>
            </a:r>
          </a:p>
          <a:p>
            <a:pPr marL="349250" marR="0" lvl="0" indent="-34925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SzPct val="110000"/>
              <a:buFont typeface="Wingdings 2" pitchFamily="18" charset="2"/>
              <a:buChar char=""/>
              <a:tabLst/>
              <a:defRPr/>
            </a:pPr>
            <a:r>
              <a:rPr kumimoji="0" lang="hr-HR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ＭＳ Ｐゴシック" charset="0"/>
                <a:cs typeface="ＭＳ Ｐゴシック" charset="0"/>
              </a:rPr>
              <a:t>PRONAĐI KONVENCIJU O PRAVIMA DJETETA UJEDINJENIH NARODA</a:t>
            </a:r>
          </a:p>
          <a:p>
            <a:pPr marL="349250" marR="0" lvl="0" indent="-34925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itchFamily="18" charset="2"/>
              <a:buChar char=""/>
              <a:tabLst/>
              <a:defRPr/>
            </a:pPr>
            <a:endParaRPr kumimoji="0" lang="hr-HR" sz="24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+mn-lt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05_GRAĐA I ULOGE ŽIVOTINJSKOG ORGANIZMA">
  <a:themeElements>
    <a:clrScheme name="Custom 1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C7E5EE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1505</TotalTime>
  <Words>236</Words>
  <Application>Microsoft Office PowerPoint</Application>
  <PresentationFormat>On-screen Show (4:3)</PresentationFormat>
  <Paragraphs>64</Paragraphs>
  <Slides>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05_GRAĐA I ULOGE ŽIVOTINJSKOG ORGANIZMA</vt:lpstr>
      <vt:lpstr>Slide 1</vt:lpstr>
      <vt:lpstr>Slide 2</vt:lpstr>
      <vt:lpstr>ČOVJEK JE:</vt:lpstr>
      <vt:lpstr>PRIRODNO,BIOLOŠKO BIĆE:</vt:lpstr>
      <vt:lpstr>DRUŠTVENO BIĆE:</vt:lpstr>
      <vt:lpstr>MISAONO BIĆE:</vt:lpstr>
      <vt:lpstr>TVOJE OBVEZE SU:</vt:lpstr>
      <vt:lpstr>Slide 8</vt:lpstr>
      <vt:lpstr>Slide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Korisnik</dc:creator>
  <cp:lastModifiedBy>Korisnik</cp:lastModifiedBy>
  <cp:revision>385</cp:revision>
  <dcterms:created xsi:type="dcterms:W3CDTF">2014-09-22T08:25:43Z</dcterms:created>
  <dcterms:modified xsi:type="dcterms:W3CDTF">2015-01-09T09:26:19Z</dcterms:modified>
</cp:coreProperties>
</file>