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87222-6761-4308-8008-CA8D75DB0C64}" type="datetimeFigureOut">
              <a:rPr lang="sr-Latn-CS" smtClean="0"/>
              <a:pPr/>
              <a:t>4.10.2016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0882-09FA-4D88-8541-4752B988963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SILVIJE STRAHIMIR KRANJČEVIĆ (1865. – 1908.)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800" b="1" dirty="0" smtClean="0">
                <a:solidFill>
                  <a:srgbClr val="0070C0"/>
                </a:solidFill>
              </a:rPr>
              <a:t>MOJ DOM</a:t>
            </a:r>
            <a:endParaRPr lang="hr-HR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b="1" dirty="0" smtClean="0"/>
              <a:t>r</a:t>
            </a:r>
            <a:r>
              <a:rPr lang="hr-HR" b="1" dirty="0" smtClean="0"/>
              <a:t>odio se u Senju</a:t>
            </a:r>
          </a:p>
          <a:p>
            <a:r>
              <a:rPr lang="hr-HR" b="1" dirty="0" smtClean="0"/>
              <a:t>zbog svoje buntovne naravi nije maturirao</a:t>
            </a:r>
          </a:p>
          <a:p>
            <a:r>
              <a:rPr lang="hr-HR" b="1" dirty="0" smtClean="0"/>
              <a:t>t</a:t>
            </a:r>
            <a:r>
              <a:rPr lang="hr-HR" b="1" dirty="0" smtClean="0"/>
              <a:t>rebao postati svećenik, ali nije osjetio poziv</a:t>
            </a:r>
          </a:p>
          <a:p>
            <a:r>
              <a:rPr lang="hr-HR" b="1" dirty="0" smtClean="0"/>
              <a:t>U </a:t>
            </a:r>
            <a:r>
              <a:rPr lang="hr-HR" b="1" dirty="0" err="1" smtClean="0"/>
              <a:t>Khuenovoj</a:t>
            </a:r>
            <a:r>
              <a:rPr lang="hr-HR" b="1" dirty="0" smtClean="0"/>
              <a:t> Hrvatskoj za njega nema posla pa odlazi u BiH (Mostar, Livno, </a:t>
            </a:r>
            <a:r>
              <a:rPr lang="hr-HR" b="1" dirty="0" err="1" smtClean="0"/>
              <a:t>Bjeljina</a:t>
            </a:r>
            <a:r>
              <a:rPr lang="hr-HR" b="1" dirty="0" smtClean="0"/>
              <a:t> i Sarajevo)</a:t>
            </a:r>
          </a:p>
          <a:p>
            <a:r>
              <a:rPr lang="hr-HR" b="1" dirty="0" smtClean="0"/>
              <a:t>u</a:t>
            </a:r>
            <a:r>
              <a:rPr lang="hr-HR" b="1" dirty="0" smtClean="0"/>
              <a:t>mire u Sarajevu</a:t>
            </a:r>
          </a:p>
          <a:p>
            <a:r>
              <a:rPr lang="hr-HR" b="1" dirty="0" smtClean="0"/>
              <a:t>b</a:t>
            </a:r>
            <a:r>
              <a:rPr lang="hr-HR" b="1" dirty="0" smtClean="0"/>
              <a:t>io je najveći hrvatski pjesnik devedesetih godina 19. stoljeća</a:t>
            </a:r>
          </a:p>
          <a:p>
            <a:endParaRPr lang="hr-H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0" r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28860" y="-428652"/>
            <a:ext cx="6257940" cy="142876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6000" b="1" dirty="0" smtClean="0">
                <a:solidFill>
                  <a:srgbClr val="FF0000"/>
                </a:solidFill>
              </a:rPr>
              <a:t>Pjesma ,,Moj dom” je jedna od najljepših domoljubnih pjesama naše književnosti!</a:t>
            </a:r>
            <a:endParaRPr lang="hr-H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285720" y="-642966"/>
            <a:ext cx="8401080" cy="14287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3600" b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endParaRPr lang="hr-HR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3600" b="1" dirty="0" smtClean="0">
                <a:solidFill>
                  <a:srgbClr val="FF0000"/>
                </a:solidFill>
              </a:rPr>
              <a:t>,,Čovjek bez domovine, kao zemlja bez  </a:t>
            </a:r>
          </a:p>
          <a:p>
            <a:pPr>
              <a:buNone/>
            </a:pPr>
            <a:r>
              <a:rPr lang="hr-HR" sz="3600" b="1" dirty="0">
                <a:solidFill>
                  <a:srgbClr val="FF0000"/>
                </a:solidFill>
              </a:rPr>
              <a:t> </a:t>
            </a:r>
            <a:r>
              <a:rPr lang="hr-HR" sz="3600" b="1" dirty="0" smtClean="0">
                <a:solidFill>
                  <a:srgbClr val="FF0000"/>
                </a:solidFill>
              </a:rPr>
              <a:t>     sjemena.” (etiopska)     </a:t>
            </a:r>
          </a:p>
          <a:p>
            <a:pPr>
              <a:buNone/>
            </a:pPr>
            <a:endParaRPr lang="hr-HR" sz="36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3600" b="1" dirty="0" smtClean="0">
                <a:solidFill>
                  <a:srgbClr val="FF0000"/>
                </a:solidFill>
              </a:rPr>
              <a:t>,,Kamo god ptica letjela, ona zna gdje je</a:t>
            </a:r>
          </a:p>
          <a:p>
            <a:pPr>
              <a:buNone/>
            </a:pPr>
            <a:r>
              <a:rPr lang="hr-HR" sz="3600" b="1" dirty="0">
                <a:solidFill>
                  <a:srgbClr val="FF0000"/>
                </a:solidFill>
              </a:rPr>
              <a:t> </a:t>
            </a:r>
            <a:r>
              <a:rPr lang="hr-HR" sz="3600" b="1" dirty="0" smtClean="0">
                <a:solidFill>
                  <a:srgbClr val="FF0000"/>
                </a:solidFill>
              </a:rPr>
              <a:t>  njezino gnijezdo.” (ruska)</a:t>
            </a:r>
            <a:endParaRPr lang="hr-H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785786" y="-500090"/>
            <a:ext cx="7901014" cy="35719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/>
              <a:t>      SILVIJE STRAHIMIR KRANJČEVIĆ</a:t>
            </a:r>
          </a:p>
          <a:p>
            <a:pPr>
              <a:buNone/>
            </a:pPr>
            <a:r>
              <a:rPr lang="hr-HR" b="1" dirty="0" smtClean="0"/>
              <a:t>                 (1865. – 1908.)</a:t>
            </a:r>
          </a:p>
          <a:p>
            <a:endParaRPr lang="hr-HR" b="1" dirty="0"/>
          </a:p>
          <a:p>
            <a:r>
              <a:rPr lang="hr-HR" b="1" dirty="0" smtClean="0"/>
              <a:t>Ubraja se među </a:t>
            </a:r>
          </a:p>
          <a:p>
            <a:pPr>
              <a:buNone/>
            </a:pPr>
            <a:r>
              <a:rPr lang="hr-HR" b="1" dirty="0" smtClean="0"/>
              <a:t>najpoznatije hrvatske </a:t>
            </a:r>
          </a:p>
          <a:p>
            <a:pPr>
              <a:buNone/>
            </a:pPr>
            <a:r>
              <a:rPr lang="hr-HR" b="1" dirty="0" smtClean="0"/>
              <a:t>pjesnike rodoljubnih, </a:t>
            </a:r>
          </a:p>
          <a:p>
            <a:pPr>
              <a:buNone/>
            </a:pPr>
            <a:r>
              <a:rPr lang="hr-HR" b="1" dirty="0" smtClean="0"/>
              <a:t>socijalnih i </a:t>
            </a:r>
          </a:p>
          <a:p>
            <a:pPr>
              <a:buNone/>
            </a:pPr>
            <a:r>
              <a:rPr lang="hr-HR" b="1" dirty="0"/>
              <a:t>m</a:t>
            </a:r>
            <a:r>
              <a:rPr lang="hr-HR" b="1" dirty="0" smtClean="0"/>
              <a:t>isaonih pjesama.</a:t>
            </a:r>
          </a:p>
          <a:p>
            <a:pPr>
              <a:buFont typeface="Arial" charset="0"/>
              <a:buChar char="•"/>
            </a:pPr>
            <a:r>
              <a:rPr lang="hr-HR" b="1" dirty="0" smtClean="0"/>
              <a:t>Zbirke pjesama:</a:t>
            </a:r>
          </a:p>
          <a:p>
            <a:pPr>
              <a:buNone/>
            </a:pPr>
            <a:r>
              <a:rPr lang="hr-HR" b="1" i="1" dirty="0" err="1" smtClean="0"/>
              <a:t>Bugarkinje</a:t>
            </a:r>
            <a:r>
              <a:rPr lang="hr-HR" b="1" i="1" dirty="0" smtClean="0"/>
              <a:t>, Trzaji, </a:t>
            </a:r>
          </a:p>
          <a:p>
            <a:pPr>
              <a:buNone/>
            </a:pPr>
            <a:r>
              <a:rPr lang="hr-HR" b="1" i="1" dirty="0" smtClean="0"/>
              <a:t>Pjesme. </a:t>
            </a:r>
          </a:p>
          <a:p>
            <a:pPr>
              <a:buNone/>
            </a:pPr>
            <a:endParaRPr lang="hr-HR" b="1" dirty="0"/>
          </a:p>
        </p:txBody>
      </p:sp>
      <p:pic>
        <p:nvPicPr>
          <p:cNvPr id="1027" name="Picture 3" descr="C:\Users\Nataša\Desktop\MOJ DOM\220px-Silvije_Strahimir_Kranjcev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0418" y="1142984"/>
            <a:ext cx="3149234" cy="4754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8662" y="-285776"/>
            <a:ext cx="7758138" cy="28577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2571744"/>
            <a:ext cx="8401080" cy="3554419"/>
          </a:xfrm>
        </p:spPr>
        <p:txBody>
          <a:bodyPr>
            <a:normAutofit fontScale="85000" lnSpcReduction="20000"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     Gabrijela (Ela) </a:t>
            </a:r>
            <a:r>
              <a:rPr lang="hr-HR" b="1" dirty="0" err="1" smtClean="0">
                <a:solidFill>
                  <a:srgbClr val="FF0000"/>
                </a:solidFill>
              </a:rPr>
              <a:t>Kašaj</a:t>
            </a:r>
            <a:endParaRPr lang="hr-H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                                           Silvije </a:t>
            </a:r>
            <a:r>
              <a:rPr lang="hr-HR" b="1" dirty="0" err="1" smtClean="0">
                <a:solidFill>
                  <a:srgbClr val="FF0000"/>
                </a:solidFill>
              </a:rPr>
              <a:t>Strahimir</a:t>
            </a:r>
            <a:r>
              <a:rPr lang="hr-HR" b="1" dirty="0" smtClean="0">
                <a:solidFill>
                  <a:srgbClr val="FF0000"/>
                </a:solidFill>
              </a:rPr>
              <a:t> Kranjčević</a:t>
            </a:r>
          </a:p>
          <a:p>
            <a:pPr>
              <a:buNone/>
            </a:pPr>
            <a:endParaRPr lang="hr-HR" b="1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571472" y="-285776"/>
            <a:ext cx="8115328" cy="714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0"/>
            <a:ext cx="8258204" cy="6126163"/>
          </a:xfrm>
        </p:spPr>
        <p:txBody>
          <a:bodyPr/>
          <a:lstStyle/>
          <a:p>
            <a:endParaRPr lang="hr-HR" b="1" dirty="0" smtClean="0">
              <a:solidFill>
                <a:srgbClr val="FF0000"/>
              </a:solidFill>
            </a:endParaRPr>
          </a:p>
          <a:p>
            <a:endParaRPr lang="hr-HR" b="1" dirty="0" smtClean="0">
              <a:solidFill>
                <a:srgbClr val="FF0000"/>
              </a:solidFill>
            </a:endParaRPr>
          </a:p>
          <a:p>
            <a:endParaRPr lang="hr-HR" b="1" dirty="0" smtClean="0">
              <a:solidFill>
                <a:srgbClr val="FF0000"/>
              </a:solidFill>
            </a:endParaRPr>
          </a:p>
          <a:p>
            <a:r>
              <a:rPr lang="hr-HR" b="1" dirty="0" smtClean="0">
                <a:solidFill>
                  <a:srgbClr val="FF0000"/>
                </a:solidFill>
              </a:rPr>
              <a:t>Osnovni </a:t>
            </a:r>
            <a:r>
              <a:rPr lang="hr-HR" b="1" dirty="0" smtClean="0">
                <a:solidFill>
                  <a:srgbClr val="FF0000"/>
                </a:solidFill>
              </a:rPr>
              <a:t>motiv: dom = </a:t>
            </a:r>
            <a:r>
              <a:rPr lang="hr-HR" b="1" dirty="0" smtClean="0">
                <a:solidFill>
                  <a:srgbClr val="FF0000"/>
                </a:solidFill>
              </a:rPr>
              <a:t>domovina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Ostali motivi: srce, bol, pradjedova prah, sloboda, zvijezde…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Tema: ljubav, čežnja i patnja za domovinom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Vrsta djela: lirska domoljubna pjesma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Književni rod: lirika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1214414" y="-285776"/>
            <a:ext cx="7472386" cy="714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6000" b="1" dirty="0" smtClean="0">
                <a:solidFill>
                  <a:srgbClr val="FF0000"/>
                </a:solidFill>
              </a:rPr>
              <a:t>   Osnovna misao:</a:t>
            </a:r>
            <a:endParaRPr lang="hr-HR" sz="6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r-HR" sz="6000" b="1" dirty="0" smtClean="0">
                <a:solidFill>
                  <a:srgbClr val="FF0000"/>
                </a:solidFill>
              </a:rPr>
              <a:t>,,Slobode koji nema,</a:t>
            </a:r>
          </a:p>
          <a:p>
            <a:pPr>
              <a:buNone/>
            </a:pPr>
            <a:r>
              <a:rPr lang="hr-HR" sz="6000" b="1" dirty="0" smtClean="0">
                <a:solidFill>
                  <a:srgbClr val="FF0000"/>
                </a:solidFill>
              </a:rPr>
              <a:t> </a:t>
            </a:r>
            <a:r>
              <a:rPr lang="hr-HR" sz="6000" b="1" dirty="0" smtClean="0">
                <a:solidFill>
                  <a:srgbClr val="FF0000"/>
                </a:solidFill>
              </a:rPr>
              <a:t>  taj o slobodi sanja.”</a:t>
            </a:r>
            <a:endParaRPr lang="hr-H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5000" r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1643042" y="-428652"/>
            <a:ext cx="7043758" cy="71438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500042"/>
            <a:ext cx="8301038" cy="6357958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Analiza stila</a:t>
            </a:r>
          </a:p>
          <a:p>
            <a:r>
              <a:rPr lang="hr-HR" b="1" dirty="0" err="1" smtClean="0">
                <a:solidFill>
                  <a:srgbClr val="FF0000"/>
                </a:solidFill>
              </a:rPr>
              <a:t>o</a:t>
            </a:r>
            <a:r>
              <a:rPr lang="hr-HR" b="1" dirty="0" err="1" smtClean="0">
                <a:solidFill>
                  <a:srgbClr val="FF0000"/>
                </a:solidFill>
              </a:rPr>
              <a:t>pkoračenje</a:t>
            </a:r>
            <a:r>
              <a:rPr lang="hr-HR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,,Sve, cvjetno kopno ovo i veliko joj more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  Posvećuje mi grud;”</a:t>
            </a:r>
          </a:p>
          <a:p>
            <a:pPr>
              <a:buFont typeface="Arial" charset="0"/>
              <a:buChar char="•"/>
            </a:pPr>
            <a:r>
              <a:rPr lang="hr-HR" b="1" dirty="0" smtClean="0">
                <a:solidFill>
                  <a:srgbClr val="FF0000"/>
                </a:solidFill>
              </a:rPr>
              <a:t>Epiteti: 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 </a:t>
            </a:r>
            <a:r>
              <a:rPr lang="hr-HR" b="1" dirty="0" err="1" smtClean="0">
                <a:solidFill>
                  <a:srgbClr val="FF0000"/>
                </a:solidFill>
              </a:rPr>
              <a:t>nepogažene</a:t>
            </a:r>
            <a:r>
              <a:rPr lang="hr-HR" b="1" dirty="0" smtClean="0">
                <a:solidFill>
                  <a:srgbClr val="FF0000"/>
                </a:solidFill>
              </a:rPr>
              <a:t> (gore), (zvijezde) udivljene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                                            inverzija</a:t>
            </a:r>
          </a:p>
          <a:p>
            <a:pPr>
              <a:buFont typeface="Arial" charset="0"/>
              <a:buChar char="•"/>
            </a:pPr>
            <a:r>
              <a:rPr lang="hr-HR" b="1" dirty="0" smtClean="0">
                <a:solidFill>
                  <a:srgbClr val="FF0000"/>
                </a:solidFill>
              </a:rPr>
              <a:t>usporedba: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,, Ja nosim boštvo ovo – ko zapis čudotvorni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               arhaizam    metafora</a:t>
            </a:r>
          </a:p>
          <a:p>
            <a:pPr>
              <a:buFont typeface="Arial" charset="0"/>
              <a:buChar char="•"/>
            </a:pPr>
            <a:r>
              <a:rPr lang="hr-HR" b="1" dirty="0" smtClean="0">
                <a:solidFill>
                  <a:srgbClr val="FF0000"/>
                </a:solidFill>
              </a:rPr>
              <a:t>ponavljanje: </a:t>
            </a:r>
          </a:p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,,On vreba, </a:t>
            </a:r>
            <a:r>
              <a:rPr lang="hr-HR" b="1" dirty="0" err="1" smtClean="0">
                <a:solidFill>
                  <a:srgbClr val="FF0000"/>
                </a:solidFill>
              </a:rPr>
              <a:t>vreba</a:t>
            </a:r>
            <a:r>
              <a:rPr lang="hr-HR" b="1" dirty="0" smtClean="0">
                <a:solidFill>
                  <a:srgbClr val="FF0000"/>
                </a:solidFill>
              </a:rPr>
              <a:t>, </a:t>
            </a:r>
            <a:r>
              <a:rPr lang="hr-HR" b="1" dirty="0" err="1" smtClean="0">
                <a:solidFill>
                  <a:srgbClr val="FF0000"/>
                </a:solidFill>
              </a:rPr>
              <a:t>vreba</a:t>
            </a:r>
            <a:r>
              <a:rPr lang="hr-HR" b="1" dirty="0" smtClean="0">
                <a:solidFill>
                  <a:srgbClr val="FF0000"/>
                </a:solidFill>
              </a:rPr>
              <a:t>…”</a:t>
            </a:r>
          </a:p>
          <a:p>
            <a:pPr>
              <a:buFont typeface="Arial" charset="0"/>
              <a:buChar char="•"/>
            </a:pPr>
            <a:endParaRPr lang="hr-HR" b="1" dirty="0" smtClean="0">
              <a:solidFill>
                <a:srgbClr val="FF0000"/>
              </a:solidFill>
            </a:endParaRPr>
          </a:p>
        </p:txBody>
      </p:sp>
      <p:cxnSp>
        <p:nvCxnSpPr>
          <p:cNvPr id="5" name="Ravni poveznik sa strelicom 4"/>
          <p:cNvCxnSpPr/>
          <p:nvPr/>
        </p:nvCxnSpPr>
        <p:spPr>
          <a:xfrm rot="10800000" flipV="1">
            <a:off x="5286380" y="4000504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 rot="10800000" flipV="1">
            <a:off x="2857488" y="571501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>
            <a:off x="3428992" y="5715016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2000" r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1428728" y="-285776"/>
            <a:ext cx="7258072" cy="7143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/>
          <a:lstStyle/>
          <a:p>
            <a:pPr>
              <a:buNone/>
            </a:pPr>
            <a:r>
              <a:rPr lang="hr-HR" b="1" dirty="0" smtClean="0">
                <a:solidFill>
                  <a:srgbClr val="FF0000"/>
                </a:solidFill>
              </a:rPr>
              <a:t>Ustroj/struktura pjesme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FF0000"/>
                </a:solidFill>
              </a:rPr>
              <a:t>katreni i oktave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FF0000"/>
                </a:solidFill>
              </a:rPr>
              <a:t>p</a:t>
            </a:r>
            <a:r>
              <a:rPr lang="hr-HR" b="1" dirty="0" smtClean="0">
                <a:solidFill>
                  <a:srgbClr val="FF0000"/>
                </a:solidFill>
              </a:rPr>
              <a:t>ravilna izmjena </a:t>
            </a:r>
            <a:r>
              <a:rPr lang="hr-HR" b="1" dirty="0" err="1" smtClean="0">
                <a:solidFill>
                  <a:srgbClr val="FF0000"/>
                </a:solidFill>
              </a:rPr>
              <a:t>četrnaesteraca</a:t>
            </a:r>
            <a:r>
              <a:rPr lang="hr-HR" b="1" dirty="0" smtClean="0">
                <a:solidFill>
                  <a:srgbClr val="FF0000"/>
                </a:solidFill>
              </a:rPr>
              <a:t> i šesteraca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FF0000"/>
                </a:solidFill>
              </a:rPr>
              <a:t>s</a:t>
            </a:r>
            <a:r>
              <a:rPr lang="hr-HR" b="1" dirty="0" smtClean="0">
                <a:solidFill>
                  <a:srgbClr val="FF0000"/>
                </a:solidFill>
              </a:rPr>
              <a:t>tanka iza 7. sloga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FF0000"/>
                </a:solidFill>
              </a:rPr>
              <a:t>Rima: unakrsna/ukrštena (</a:t>
            </a:r>
            <a:r>
              <a:rPr lang="hr-HR" b="1" dirty="0" err="1" smtClean="0">
                <a:solidFill>
                  <a:srgbClr val="FF0000"/>
                </a:solidFill>
              </a:rPr>
              <a:t>abab</a:t>
            </a:r>
            <a:r>
              <a:rPr lang="hr-HR" b="1" dirty="0" smtClean="0">
                <a:solidFill>
                  <a:srgbClr val="FF0000"/>
                </a:solidFill>
              </a:rPr>
              <a:t>)</a:t>
            </a:r>
            <a:endParaRPr lang="hr-H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286</Words>
  <Application>Microsoft Office PowerPoint</Application>
  <PresentationFormat>Prikaz na zaslonu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Office tema</vt:lpstr>
      <vt:lpstr>SILVIJE STRAHIMIR KRANJČEVIĆ (1865. – 1908.)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ZANIMLJIVOSTI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Nataša</dc:creator>
  <cp:lastModifiedBy>Nataša</cp:lastModifiedBy>
  <cp:revision>17</cp:revision>
  <dcterms:created xsi:type="dcterms:W3CDTF">2016-10-04T12:05:08Z</dcterms:created>
  <dcterms:modified xsi:type="dcterms:W3CDTF">2016-10-04T20:27:18Z</dcterms:modified>
</cp:coreProperties>
</file>