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2D81-F40D-430C-B10B-F624461C2BF1}" type="datetimeFigureOut">
              <a:rPr lang="hr-HR" smtClean="0"/>
              <a:t>18.10.2017.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2E833-9D62-4280-9983-8B3E7396EF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89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2E833-9D62-4280-9983-8B3E7396EFAA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820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6EF28E-C356-44C7-B07A-4FBA8E1ED61A}" type="datetime1">
              <a:rPr lang="hr-HR" smtClean="0"/>
              <a:t>18.10.2017.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5F1-458F-465A-9B94-C787118B5DD6}" type="datetime1">
              <a:rPr lang="hr-HR" smtClean="0"/>
              <a:t>18.10.2017.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4A1AF-EBB6-47C2-BBE5-E29B9EF2FD04}" type="datetime1">
              <a:rPr lang="hr-HR" smtClean="0"/>
              <a:t>18.10.2017.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796E-C7DC-4058-9B7A-ABDFABAB79A8}" type="datetime1">
              <a:rPr lang="hr-HR" smtClean="0"/>
              <a:t>18.10.2017.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3DCEA-903C-4C4B-B444-78BD5A07A0E0}" type="datetime1">
              <a:rPr lang="hr-HR" smtClean="0"/>
              <a:t>18.10.2017.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E1A0-18C5-4856-80D5-F94F5F35C191}" type="datetime1">
              <a:rPr lang="hr-HR" smtClean="0"/>
              <a:t>18.10.2017.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59FA-AA75-4282-B3BD-02489BBC66ED}" type="datetime1">
              <a:rPr lang="hr-HR" smtClean="0"/>
              <a:t>18.10.2017.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A16F-F8A7-4498-B2C2-7008EA7A91A3}" type="datetime1">
              <a:rPr lang="hr-HR" smtClean="0"/>
              <a:t>18.10.2017.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1EBA-E078-4B70-A889-141DC742BA5C}" type="datetime1">
              <a:rPr lang="hr-HR" smtClean="0"/>
              <a:t>18.10.2017.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850D-1D25-43AB-AE78-99C224D25585}" type="datetime1">
              <a:rPr lang="hr-HR" smtClean="0"/>
              <a:t>18.10.2017.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F682-4D84-41BC-9FB7-0C4F8EA7672F}" type="datetime1">
              <a:rPr lang="hr-HR" smtClean="0"/>
              <a:t>18.10.2017.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22FA25B-3140-4C04-B335-F98235BBD7D9}" type="datetime1">
              <a:rPr lang="hr-HR" smtClean="0"/>
              <a:t>18.10.2017.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22891C-F24F-4DC9-9D43-4BEA09A3607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ites.google.com/site/primorskahrvatsk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sites.google.com/site/primorskahrvatska/nacionalni-parkovi/mljetn.jpg?attredirects=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slide" Target="slide2.xml"/><Relationship Id="rId5" Type="http://schemas.openxmlformats.org/officeDocument/2006/relationships/image" Target="../media/image14.jpeg"/><Relationship Id="rId4" Type="http://schemas.openxmlformats.org/officeDocument/2006/relationships/hyperlink" Target="https://sites.google.com/site/primorskahrvatska/nacionalni-parkovi/brijunin.jpg?attredirects=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sites.google.com/site/primorskahrvatska/nacionalni-parkovi/krka2.jpg?attredirects=0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6.jpeg"/><Relationship Id="rId4" Type="http://schemas.openxmlformats.org/officeDocument/2006/relationships/hyperlink" Target="https://sites.google.com/site/primorskahrvatska/nacionalni-parkovi/krkan.jpg?attredirects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3672408" cy="1470025"/>
          </a:xfrm>
        </p:spPr>
        <p:txBody>
          <a:bodyPr>
            <a:noAutofit/>
          </a:bodyPr>
          <a:lstStyle/>
          <a:p>
            <a:r>
              <a:rPr lang="hr-HR" sz="4000" b="1" dirty="0" smtClean="0">
                <a:solidFill>
                  <a:srgbClr val="FFFF00"/>
                </a:solidFill>
              </a:rPr>
              <a:t>PRIMORSKA HRVATSKA -</a:t>
            </a:r>
            <a:br>
              <a:rPr lang="hr-HR" sz="4000" b="1" dirty="0" smtClean="0">
                <a:solidFill>
                  <a:srgbClr val="FFFF00"/>
                </a:solidFill>
              </a:rPr>
            </a:br>
            <a:r>
              <a:rPr lang="hr-HR" sz="4000" b="1" dirty="0" smtClean="0">
                <a:solidFill>
                  <a:srgbClr val="FFFF00"/>
                </a:solidFill>
              </a:rPr>
              <a:t>PRIRODNE LJEPOTE</a:t>
            </a:r>
            <a:endParaRPr lang="hr-HR" sz="4000" b="1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8" descr="gha-org-izl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84984"/>
            <a:ext cx="3240360" cy="3580112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0" descr="Paklenica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257672"/>
            <a:ext cx="3657672" cy="3600328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2" descr="Risnjak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21"/>
            <a:ext cx="3672408" cy="313764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78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U primorskoj Hrvatskoj </a:t>
            </a:r>
            <a:r>
              <a:rPr lang="hr-HR" b="1" dirty="0" smtClean="0"/>
              <a:t>možete posjetiti 5 </a:t>
            </a:r>
            <a:r>
              <a:rPr lang="hr-HR" b="1" dirty="0"/>
              <a:t>nacionalnih parkova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 Black" pitchFamily="34" charset="0"/>
                <a:hlinkClick r:id="rId2" action="ppaction://hlinksldjump"/>
              </a:rPr>
              <a:t>Paklenica</a:t>
            </a:r>
            <a:endParaRPr lang="hr-HR" dirty="0">
              <a:latin typeface="Arial Black" pitchFamily="34" charset="0"/>
            </a:endParaRPr>
          </a:p>
          <a:p>
            <a:r>
              <a:rPr lang="hr-HR" dirty="0">
                <a:latin typeface="Arial Black" pitchFamily="34" charset="0"/>
                <a:hlinkClick r:id="rId3" action="ppaction://hlinksldjump"/>
              </a:rPr>
              <a:t>Mljet</a:t>
            </a:r>
            <a:endParaRPr lang="hr-HR" dirty="0">
              <a:latin typeface="Arial Black" pitchFamily="34" charset="0"/>
            </a:endParaRPr>
          </a:p>
          <a:p>
            <a:r>
              <a:rPr lang="hr-HR" dirty="0">
                <a:latin typeface="Arial Black" pitchFamily="34" charset="0"/>
                <a:hlinkClick r:id="rId4" action="ppaction://hlinksldjump"/>
              </a:rPr>
              <a:t>Kornati </a:t>
            </a:r>
            <a:endParaRPr lang="hr-HR" dirty="0">
              <a:latin typeface="Arial Black" pitchFamily="34" charset="0"/>
            </a:endParaRPr>
          </a:p>
          <a:p>
            <a:r>
              <a:rPr lang="hr-HR" dirty="0">
                <a:latin typeface="Arial Black" pitchFamily="34" charset="0"/>
                <a:hlinkClick r:id="rId5" action="ppaction://hlinksldjump"/>
              </a:rPr>
              <a:t>Brijuni</a:t>
            </a:r>
            <a:r>
              <a:rPr lang="hr-HR" dirty="0">
                <a:latin typeface="Arial Black" pitchFamily="34" charset="0"/>
              </a:rPr>
              <a:t> </a:t>
            </a:r>
          </a:p>
          <a:p>
            <a:r>
              <a:rPr lang="hr-HR" dirty="0">
                <a:latin typeface="Arial Black" pitchFamily="34" charset="0"/>
                <a:hlinkClick r:id="rId6" action="ppaction://hlinksldjump"/>
              </a:rPr>
              <a:t>Krka</a:t>
            </a:r>
            <a:endParaRPr lang="hr-HR" dirty="0">
              <a:latin typeface="Arial Black" pitchFamily="34" charset="0"/>
            </a:endParaRPr>
          </a:p>
          <a:p>
            <a:endParaRPr lang="hr-HR" dirty="0"/>
          </a:p>
        </p:txBody>
      </p:sp>
      <p:pic>
        <p:nvPicPr>
          <p:cNvPr id="5126" name="Picture 6" descr="http://www.uniline.hr/portals/1/images/dmc/natur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24944"/>
            <a:ext cx="522343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36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13" descr="hrvatska_NP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50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7484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b="1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908720"/>
            <a:ext cx="8136904" cy="4525963"/>
          </a:xfrm>
        </p:spPr>
        <p:txBody>
          <a:bodyPr>
            <a:normAutofit/>
          </a:bodyPr>
          <a:lstStyle/>
          <a:p>
            <a:r>
              <a:rPr lang="hr-HR" dirty="0"/>
              <a:t> 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obuhvaća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najatraktivnije dio južnog dijela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Velebita</a:t>
            </a:r>
          </a:p>
          <a:p>
            <a:pPr marL="68580" indent="0">
              <a:buNone/>
            </a:pPr>
            <a:endParaRPr lang="hr-HR" sz="19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 glavna atrakcija Parka - dva impresivna klanca Velike i Male Paklenice, usječena u planinu od mora do pod same vrhove</a:t>
            </a:r>
          </a:p>
          <a:p>
            <a:pPr marL="68580" indent="0">
              <a:buNone/>
            </a:pPr>
            <a:endParaRPr lang="hr-HR" sz="19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ima više neobičnih krških reljefnih formi</a:t>
            </a:r>
          </a:p>
          <a:p>
            <a:endParaRPr lang="hr-HR" sz="19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izuzetno bogata i raznolika flora i fauna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4932040" y="-38345"/>
            <a:ext cx="324036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FC000"/>
                </a:solidFill>
              </a:rPr>
              <a:t>Paklenica</a:t>
            </a:r>
            <a:r>
              <a:rPr lang="hr-HR" dirty="0" smtClean="0">
                <a:solidFill>
                  <a:srgbClr val="FFC000"/>
                </a:solidFill>
              </a:rPr>
              <a:t/>
            </a:r>
            <a:br>
              <a:rPr lang="hr-HR" dirty="0" smtClean="0">
                <a:solidFill>
                  <a:srgbClr val="FFC000"/>
                </a:solidFill>
              </a:rPr>
            </a:br>
            <a:endParaRPr lang="hr-HR" dirty="0"/>
          </a:p>
        </p:txBody>
      </p:sp>
      <p:pic>
        <p:nvPicPr>
          <p:cNvPr id="2050" name="Picture 2" descr="http://t2.gstatic.com/images?q=tbn:ANd9GcTorB056qJSOCk-czc1_HG2e2Y0PIPBKJhNju_vkVTZoiQObRXj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3711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6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8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10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AutoShape 12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AutoShape 14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AutoShape 16" descr="data:image/jpeg;base64,/9j/4AAQSkZJRgABAQAAAQABAAD/2wCEAAkGBhQSERUSEhQWFRUWGBwaGBgYFhoXFxoZFxcYGhgdGhgaGyYeGhskHh0aIC8gIycpLCwsFx4xNTAqNSYrLCkBCQoKDgwOGg8PGiwkHyQsLCwsLDQsLCwsLCkpKSwsKSwsKSwsLCwpLCwsLCwsLCksLCwpLCwsLCwsLCwpKSwsLP/AABEIAIYAyAMBIgACEQEDEQH/xAAcAAACAgMBAQAAAAAAAAAAAAAEBQMGAAIHAQj/xAA6EAACAQIEAwcCAwgCAwEBAAABAhEDIQAEEjEFQVEGEyJhcYGRMqEjQrEHFFJigsHh8NHxM0NyshX/xAAaAQADAQEBAQAAAAAAAAAAAAABAgMABAUG/8QAJxEAAgICAgEEAQUBAAAAAAAAAAECEQMhBDESEyJBUfAUMmFxgRX/2gAMAwEAAhEDEQA/AD6ZH5SD6EH9MbScctObH0hQoFhF7dJwXluM1kGlKhA6TYfOPpVzb7R5T4/0zopxocUKhxiqmztJMyWJERtB/XDDh3a1wwWtDLMExDD43w8eXB96FeGS6LUxxGxxICCAVIIOxFwcaMuOwiRNiFzidlxA64IQdziBzgh1xA64wyB3OB3wS64gYYw4O5xA2CjSJ2H/AB84GdMJ5K6GIGOIXOJ2XETLhR0QNiFsTsuImGAOiBsakYlZcbZbJPVbRSRqjHkok2wrYyYIRjyMMs/wGvRnvaTJpiSdgW2E9fTAEYRNPoawilwxmXVYDzxvlqKoSWhiLgTb3ONRmmK6ZOJuE8Fq5usKNFdTm5JsqjmzHkMK9K29A2xvwatVr1lpqupm5ATA6+Q8zjMdX7Odl6WQo6E8VRo7yofqcjp0Uclx5jx8nM93sWh1h+zh3dx5A/26YxTfGtQnVf8Ax7Y2pjFEwEwbHqsCdPlM4ji2PFHiB62/4++NYKGfD+KPQMqbHdT9J9uR8xix8O7QLUOlhoY7dD79cUwt8GPY4k72CMXx8iUOnr6JzxqR0BxjKGWLtpA5T5AX/wCMVPJ9oaikCdXkf9th7wbjwVa1VzNSwVFtCeUg7k3PkMWz8x+FQVMTHh93uNlq94FRFh3cQWv4NJkxyM2ImPp64lyGVVqhp1JVgJAAgN6MbHcWwv4JxtqtSnTRFD3KG5JIue86rHMczh12irUs1XpUKdqneIQ4FtO9T0MAj0x5/wCpzQtW9nR6cX8EuUydPcgKRMq24g8738jPLniLimaVaPi0pIlRCybDUACLC4vjXiKilXJNI1CZICE/Sok6lIvsN95PTCfj3Fe+oitUUoaqroQqZ8h959xbHN5ylK22UaSWhFVzHetJIOqfCTpBAEcjZgeXTG1PaLSOmFTUIYWiJJG1yRP++eGHDEkMAJMjlc2vj0uI6yIhk6NmGInw2yfAq9YE0qTsBziB7E7+2B83wqpTu6x/nHqeaurIoVtiIjDzhfZ6tmqopUl9TcIB688PeLfs9OWXSzGpUaNJVYUSYhgepOJyzQi6b2Orqyp8G4O2YrLTAsTe8Wm98fQHCOz9LL010oq6RaBta+OWdkdGRqPUrrLC3p6eeOgUe2aV1IBCGNid8edypSm9dFINfJT+2uT77MRUqhKKmQkSSeZ3sPXFE4zUpd4VpoqoptF9RHMnp6Ye9sqIUlw+ou0EzJgDaOQwm7O9mqmdrihT8PNnIJCL1P8AYc8dGJKMPKT0he2e9meydbP1NNIBEBhqhHhBN9IH5ni+kbDeLT2ngPZujkqfdUB0LubvUbqx8umwm2COH8NpZOlSoUh1Cjn1dj5ncnqRgjMvA3gkG/Qczjx+TypZnS1H87OuEFEWZ6szMVp/ULLO3IM3ou3rOMxFwiozhqkAd4xFOOVJQLn+qftj3HKmM9nAlEWO2NUqEWONapjexB/xgerl3JLKeXpj0pSUSCVjFWtbfGlOp5ER1tgGlln5lfXVzO2LDwXgT1qwo3/maJAA5ybTgeog+IPSykjvC+hQdyJGreB1/wA4izeXBHhaDaxBB359OmL9k+HrLQyFKNkVYM6ZJLGefW3O2Kvx2HYOigBlBDQQevvPLnY4RScnozVCjLKdQgAz/MBEb7n9MMUytRDZTYTIvb1FsLctXC1UWoJTmPLnGLplO0a1y/d2WkkwYAkyF6AxBwJZGnQFEUji7qukFqbTIKgFiLyDIkA4cV8w1CquZfSGAhQT4g0RqKek288NezXDG7pa9U+NzYm8KXMfCyZm2K32yZDV1z9X0oOS9SfiBiK90mhqaVjfPccprXXMnV3NWmyhRDMQSJbeTIBEDqOuG+ZzlKuSqOpXQG8I8Wh7ppi4kg7XtjlL5xgqIxJCSFPSTMeQxb+y3EJUJpp66clC1rMb+Pl6G218NKCSMmxrxDgFKooqMCCZXpvMWHSMLeAcVThedIrCUqgIxgW0yZvyMxb+2LXkawcqxIN7gERIU+xvztiodsMmCEZgxKtIZosRy6gg4RZ/BWwyjqy8cY7d5OrTFMMdBXYIQyTyKxY2wi73L5upTorKmkkjUVHeBoJ8Mzb2+rHPs3niSWZ/EdyTf/vEdCm5UwTBFvzT6Eb+mJ4+bkW1HRFxb7Oqt2nfK1loU1CpyAEAT/u+Fuc/aDUPNS/lHL0OOf5JBW/DqMQp2MmGmOcX5eWGx7I1KVVVBCjbUDEDztI9uWO1crG6fj/ZvF/YRmuPNULFwCW+J64X06jFgASOQxtV4tTQaNLs4MGV8PSRHt64sfAOyFbOTVYHL0LRaKzkbsuqQii3iIPkMX/6GOK/aD0m2LOC9lq2br90Nxd3Nwg8/PoOfzjrfBOCUMivdUhewZzd3cibx0F4Fr4O4bwyllKGmmuhVBZoJYkxdiTdjvGNQmkJN3LEwf42BMewtji5XLll0tI6ceJR38kQ8Vd3JgUxoHS+lnI+FHzgbO0+/V6MlC4IYjdF5e/P1wRn6hpU4F2Ks7f0rP3YjCbhWail3hM9+dQP8gUR8sT8Y4irHaUwv0iBAAHQDYDGY1dytPVEmBA6k7ffGYKbAcFzvCwzGGIciYVR18II5eQFzjWj2fp0wz1a4sLKLyfUQN7b4MXOAIukKrKs6+YBABLH+MmbWwLWzFJYVlERqJLAggbR0mw+cdbqTI9aI6JoC5plSIPi3G5sAbnDvhfaJ6yVBo0EkKrAlmYmRBm8be+KwnDDUmrTXQkyCSzBiTYKu5OLL2aepKIlMhaYJZmUgA+cjfy9euA5KNKtmQ9dxl8rUUfiFUE2J8TWEkG5sTfkBjn9XNMfqJkAC9toG2LD2j4+4UBTolpAFyQlizHleLYRZlDULufC6qGKkESD5nnbFcekaW2R1QCIb83PGmSoLOktAP5tx6kT+mIs3mNK33Bj7YGo5wdYvh3TYEnR2DIZ9v3ZaNMrUZgFUBgZAiSTt9M8t2GKx2k4Y3drUr1B3gAGiPY3k+V5OF/YjiK0s9Tk+Gp4P6yfAfmw9cb9uYWqQQAQbQBcbCSJJt1O84j4uMxntFazFeGKi9p8oEzg/gvEVLAEapkRJEyNpHM4T5N5Yk76f1nGuVGkG9xBHtth+wUi6V+MVqMqoqKgkhWvsTF4+xvgLMcRqgla4MC+kmbkC+oSNowlrdoiYVoYREwJE8xNid74Objff1JgKXIUAAKgsAAJsOpJPXHnZY70gUzap3Rg6RMn6yfpOwiwt1ib4zPCqoQutREIhSVKiD06g42pZXu6suVqAOIKjWpAYTB8xsYw3z/EqSa6VEd9ReQe8OqxFtO0ESeXLA8VXuf+GpfIhIDEagXAEX+kDpGHHEeP99QCkEFY1Gd4EWHS53k4W5Th1XMVBSoI9SpNlUSSPM2VR5kgY672M/ZdTyzd/mdD1VggC6JHMTufOBthYuTMotirsN2DK0kqZpFDvJpo8yFs01RYnTaEtE3N8XvJotOn4SWaoyjWYk6idJAFlUKNQUWEYA7RcQYUSVEVKzd3SnkrW1eW5b4wbla4CUZkfw8rBYEjqE+7YezoUa0g7N1goj8qaZ8yTCr/AH+OuFmTzgzFdoutEwp5Mx1qf0J+MJczxp/3emYh8xULkG+ldD9390GH/CMqaOXkCX0loA3d/FH6D5xuwgXGs1+IgElnqIgH8oaXPpMD+k4DGUUVEoU4FNR3aDkFpQpH3OB8znCmZr934/3bKiGN/wAU6hPnJk+2G3CKPd0VqVLtyJ3l4J/3yOBRgniFJmIVbdD0mQx9l+7eWMwUogX3O/lz/wA4zDIB82UxWQkBFfnJsIA5kn7RgvhK06tX8RSTAYsxiR/CFIjfpe5x7JDWuCYEiL2+2CqNN9ckC23kf9/XHLDleHZxqdDurnmqAikKihD+UAT6NpML6D4jBGUqhGOttNIjxAT3jMOXITa5jn5zhGmd8QXVyMgc+pxs2aGmZiOt9+uDPnqtJ2Z5vo0zWcAdWUqqpsCAxYkySxjxH42GJeA5HvHqV65ENUQDaNKAszEfwiRb+U9cA5cxZjrnkBPO0npghljwAwIIgEXB64jDmThL3b/PgSORp72L83m1ColRFcP4iHXxAVCCACLqwncbD1xBkeEZd9UM1MbeIBrTEzFjscTcSqh7lPENIuPENIix9IwXwukmhnqAqqg2EAl7wDOyiLn0x3/q4vdb6LKbfQT/APx8rl1LUi9aoI0szTEnwlVQCD6yR5YSdouJ1K9fWUBEkQsBbRABt/zfDCo4ca0IQOWlCLrpKx8yY9MDUKjxpKGPymAVF+v9+eJy5TV63/ZpSaYuThpkeLT1B3AA/WcAHhdQybW898WXOZVnH5Zv6x6+uIaGX7sQ1j8++JLmScdv/BVlpWV6nweowLAbHrHxjbuKqeHoZK9CMWIVgSAu4uYufjGuVFOqWltLEReIvzBxSPJffQ6y32JaXH2AMAAneNjO8j1w97H9n85xKo3cqgQN+JVYRTSdwDzaL6R9sWLgH7Eu8/FzVWpSoi8QBUcfygjwg9SLztjqj16WWpJQpIKNJFLsFEBaVP6r9WMCTvfHTLIprZVRTPeB8Jy/D6Hd0h9OkVKpA11GN7n3sBYTifM5uVp0ms9VvEOir46k+QGlfVsU3iGcqFshTJOt63fVAeep+Y/hAsMYvEKrCrUm6ZOZ88w0t7wv2xKyiQwy/GP3v8YRIYKq3hSdcjffSp+2G/GFLKtFbMaiUww8xrqH4WMUzsVSf94y4v3bGrUjz8NME+YAj5x0HNIne020+LvTfp4Gv/nChQjfJ99nSNqdHQ3lCM9h7QPnFpStL6eawW9Wkx8D7jC3K8PFM1GEk1G6yYDM3PrJ+2NspVLNmdrVCJ6BaSf5+cGzVsqnYhTW75yP/M8T/LTkE/c4t9agHZUH0U4kcoER67R6A9cK+zeQFCmYsQCo8ixLsfYYP4bXFSlruO8Zjc/lFgfSAPnATNR5ms3dutlX/wCmv+kfOMxCaeqpI/LLAfzMIT7R8YzGsNHBBmwBE3P5twOgHzj2nnNwSR6nlhLToFjYQRyJv6+WHfB+yFWuHZ3FGlTAJd1JLFpgIogttNzjmWBPRxenZ7k66TqBEkQI6T638sGd2JOkex6b7YtfY7snk+7lqRrPqYamMs0RBUSERL/VE8pJxb8vk6YISkiUJNioSX0/VuDKiw1dTbBlxG3aY3ofycezOaKGLiReQRO5t19cD085q2+ep/3njqHa3gtStqCVKTKkzqW3iA2a9xHLrigUuxmbGYFNcuza7ghh3YFjJcmALze9tuWGfGUV9h9OgCkxmN5Fydo6DnhrSyjsPAjHw3hSVAG8mIAjHQeD/s6y9EBs2wquI8IOmmPK8avf4xZ8/wALpNTZWBWmV06FbQoWDIAG3rvhVgbak9B9K3bOG5fs3V0oQjgMNY8MyGEi8xYdcZncnWojx02Vf4iDeBt/jHZ6PDRTVKdGkoQLpBLsNK7ReSeUfqMKq/AVosWo91TZrNUWkHrG1wC0yJ6DFJYFLtjSxJnJaaV6g1WHLHtPhtZyFNKo7n6dCs1vYY7a2WUwTUeNWq2lQY/KYWww2SkulmEFyIAkgbQBPL2wqwpGWFI4blv2Y54sH0fu6tZmqlee0IpLT8bcsdJ7I/s/y2QQV6jCrUVSVZ4VFjdlB2H8zEwMO+NcQGVpvmMwZRYCUwB42IiI5D/PLHPuL8czebSRSYCqsuFQtb8qKY+gC/mWm22L+KH8Yl5yvaanVHfu40FhTp/zuTBb0Fo8r4T9puOTQzRRfCKSIDyh9RMeVgJ9cVvhXYvOVkp/+sK5ZdakFTIBaP6cWPivZtwmcCamNRKaqpjq1x7E2wJdlEwLiGYOulmN6rU1IU/lpmqJMWvpb0tgWt2jVFrUyoJqZakQUNmCK4t5eIn2OJc/2Xr1M6C9XSjnuzI3QKAyr6xbzOAKHYR6VZGqVlVQd2UzYwVg2IMx74RmCuyHaFWq0vwyvdIqO0gRrqeEqOYJBBx0CjV1TKskPs25AJE77HceuOY9puC5fLd9ScsKZUsCaYhQD9KtG435Hwr54g4X2qajVSjUpOaDuKe7FwNCw6urboyszAAiGmcBKT3Wh3SW3s6ac/LOiggqTLRaSgIj5++JuEiDXn81Yna90XfriGhwUK7O5Yl1AJ16hIkWt9+dumDVpkahqkyCdhuu3+9cZNgYEBcm5kkRuJbu1BI9yfnDKpTA8IsoEeg5/aB74V1qLk0tP0hgXFrgMN/YfY4ZcRWStP8AiMn0B298NHoD7BuHLLux66j7/SPZf/1jMHFYEDmbnr1x7h0A+auFKFJqyBPhQ73H1NG1pAnzPTDfOZ2oysZilsIsWgeX1csR1uEIpp0ySLQI+rVaSVgnrve3LHmYplSQv0oIBZZkQLgNcXMYVp/BzFn7G1CVemS4usn6fDv4eUESNXnhjS7TJUZkpioxNtaLqSmqTA1RGw2i5bCDsv2ezdYXimp1eM8xEAW+o3aeQEXHO3ZHh2U4aukVNdZ41SS21l/DTbyURN5OKwWiqYxyOYRFAZKuqoSSmgs3IDUR4UHSTzM4daaeXol2fuFi7OdREesgnyGEdbjjOjLlKctN3MBFaOp8FpgASJJ3viAcNLeKs71HKwx5yd9LNZRyGhR64YYsfB1osBVGtyTqDVFIY7wQpjSN4sMTVs1RorBvcmCSzEk33O3rhFTaLK3drzUGSf8A6ZpJxDxXMkGmFHgJ8TGImDEzc7TbAu2Ghnwfib1fFUBRjcIdMgEmJgnlHzgFM27NDFZkghUgaZtBLGTt5Yj4RRNJy1QElpJM9NiAAJJ3wfRoGmKjwhZmJWTbYafOJwGZCPP9oND9yYCrZXCnluGVgZ/pPxh3ksq8KZAUgGVqOBtuFBj4xUsp2Jr1KrVKzrT1eLwwRqJuNPL2OLjwHhRoUe61B4JIPiFj6sY9oHljSSoCbJtakwGaoN7kMo85YW+cT1eJ0aZAarSUmABrUTOwAn1wNxKkTRcLSDtpMJOkMemq0T1xRuEdi6VWkTmsrXpVQCPFUbQegEtrgec+pwtLsJZuNduly5KJNaqDJUECFIJEGSGuIPScK+G/tAruxWplmALtFUEadI2ETOrl7e2NOG0BlrqiqV3ApqWInmxP+cSZvjDuKjKFXSBsLG/Mdd/nEZZK6KKDCD2rctVOn6XKpYhtOkXM3W/MScIQe44jTZWzNSmEkirU1gsRus30iZwzfiJNUBxaZ9iOfXAhekKgdUhhMETEG0RPTEJZg+Bb8zl8pVptTqP9aFZYeITN9LD6rm8c8LuGfsyydNqdWkXqmkPwzVqa1RvJAAB1iIm8HkDm+IUip70agJgz4vnn0uMRZXMgJ+BmGplrAWi3Ii49xBxVZv4A4l7XL1QQCQQALnckkzYWEWjEtfL8xa0frirDjmZprBCOQN7gx6SQftjwdoKlerTowaZqPBdtJAAEwsGQx5EjDeUX0Cmh/labMdMkBVUkjqS3hPtgk0Zqs5noJ/t/vPBOVoaBpJkm5IG5xpVaBfFfCkJdkTXOMxBUe2MwDHzkubqPpRCWqMbBbuzE7dev35Y6V2N7ALRJfNMKjEAd1GpE5kGxLMCeVsN+A9j6GW/8NLSR/wCxiDUPq58XsIGHgdKQNwPIW+WxfxJJUDcR4U1bwCq1GkAJ0WcxyDT4R5Yh4dwfKZYEUqI66qh1sSdz4tvtgDiHbKgrBQ2osYCre4/3fB2VGpO8fwLv4iB/174zsdUEVc0X+qABsBYewwmoO1Wo5ZiqqYCgEbdSd/8AvDTUsalMjkZ39MQ5Ol+IxJHiM/7OBQxpToxyMDElejqSNGo9PP8A6wW6n29MeK07ThGhrNMlkitJEYmVEXMmPM88Tfu1tzbb+2MDggxNvvjHrwQGOknadz6TgsBig21SY6WwdRIG3PAtDKu0zIG1t/nlhkmU9hhaMeMw64hzXDe8ZagqMpA0xI0Eea7z5g4KrLCmSBbc8vO+EVHhlMGSTVaT4nbXvc6ROlR6DAejE+a7Mhl8JRWiI1Egz7YR5/s9UVWRFLMfOxgcjsfti3ZNG3sPXn7YN7wne3phJY4yQym0cyzUqQHUq4GmGEE3AwOaQDAgWCz67xjqGby1OqhSosg79fY7g+mKvmux7LqNF5BEaW5RtcDHPk4/0UjkT7KhpDg6un649y/BQSJZlWQb+n64KNB6RVKiaSNQPMHmL9MG1AvjuYPLHMoNFdMLSuGAje+JqWZVKlNyv0kNaJt64Q1JSpYkCNuW+GmQ4bWqjUFtH1MQAZPLnbyxWHlehWkXunnFdO8RtS8je3qNweoOIy4NiZPxis0Oz+YTxLUpq+2zEEdHAif1HIjFgy1AkXgPaY8S+0xjuUm/g56SNoBx5iXQFN79TFv8Y9w1CnP+1Paw5WFUEueu0H339sc/4l2gr1/C7nTvA29+uMxmOxI52xp+zrs5+85jvGIC0rkGSSSDHtjoWdyor+A/+MbKTuerdcZjMSyPZWC0E5PI6ARNhEAfe/xjTMUSCSOWMxmFYUZ+9EBgOQGBcvVJMHmbXx5jMb4GHjURQCgjUx2/hEYASida6zqc8+mozA6AdMe4zC/JkPQ0LHS+N9l1HpOMxmMYrdDg6ZhalatqqBnlVZjpUWIGkQLW+MMMvTVAAqgAbAAAfbGYzCthRKKpbb/P2xocrUaNNUjrI3x7jMAweiE7xPxjzUZOMxmMAE4twgV0iQrnZonbkRaRii8VDUmIN4Olud/KwxmMxPJFVZSDd0eUvH4j9Mwetr2xf+FZSn3S6AVjzne9+uMxmExJDTegrQRfEurYC2MxmLkiHNrK6L+K2MxmMwRbP//Z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6" name="Picture 18" descr="http://t0.gstatic.com/images?q=tbn:ANd9GcR6XykcVp8lwKtM3OEM2xuBWt8M78WVzOqDFuvT_cRVpV_HYYyWc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3711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t2.gstatic.com/images?q=tbn:ANd9GcSd1jnAKkdJCPCSEC_FwPAFAAXOGvWNPPJ1whxNBEWJ-Wb8ZEi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711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kcijski gumb: Povratak 13">
            <a:hlinkClick r:id="rId5" action="ppaction://hlinksldjump" highlightClick="1"/>
          </p:cNvPr>
          <p:cNvSpPr/>
          <p:nvPr/>
        </p:nvSpPr>
        <p:spPr>
          <a:xfrm>
            <a:off x="8335119" y="6093296"/>
            <a:ext cx="375741" cy="41202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8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5076056" y="116632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FFC000"/>
                </a:solidFill>
                <a:latin typeface="Arial Black" pitchFamily="34" charset="0"/>
              </a:rPr>
              <a:t>MLJET</a:t>
            </a:r>
            <a:endParaRPr lang="hr-HR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583668" y="2420888"/>
            <a:ext cx="58681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hr-HR" b="1" dirty="0" smtClean="0">
                <a:latin typeface="Arial Black" pitchFamily="34" charset="0"/>
              </a:rPr>
              <a:t>otok </a:t>
            </a:r>
            <a:r>
              <a:rPr lang="hr-HR" b="1" dirty="0">
                <a:latin typeface="Arial Black" pitchFamily="34" charset="0"/>
              </a:rPr>
              <a:t>na krajnjem jugu Hrvatske zapadno od najpoznatijeg hrvatskog ljetovališta </a:t>
            </a:r>
            <a:r>
              <a:rPr lang="hr-HR" b="1" dirty="0" smtClean="0">
                <a:latin typeface="Arial Black" pitchFamily="34" charset="0"/>
              </a:rPr>
              <a:t>Dubrovnika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hr-HR" b="1" dirty="0" smtClean="0">
                <a:latin typeface="Arial Black" pitchFamily="34" charset="0"/>
              </a:rPr>
              <a:t>obuhvaća </a:t>
            </a:r>
            <a:r>
              <a:rPr lang="hr-HR" b="1" dirty="0">
                <a:latin typeface="Arial Black" pitchFamily="34" charset="0"/>
              </a:rPr>
              <a:t>zapadni dio ovog po mnogima najljepšeg otoka na </a:t>
            </a:r>
            <a:r>
              <a:rPr lang="hr-HR" b="1" dirty="0" smtClean="0">
                <a:latin typeface="Arial Black" pitchFamily="34" charset="0"/>
              </a:rPr>
              <a:t>Jadranu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hr-HR" b="1" dirty="0">
                <a:latin typeface="Arial Black" pitchFamily="34" charset="0"/>
              </a:rPr>
              <a:t>i</a:t>
            </a:r>
            <a:r>
              <a:rPr lang="hr-HR" b="1" dirty="0" smtClean="0">
                <a:latin typeface="Arial Black" pitchFamily="34" charset="0"/>
              </a:rPr>
              <a:t>ma dva </a:t>
            </a:r>
            <a:r>
              <a:rPr lang="hr-HR" b="1" dirty="0">
                <a:latin typeface="Arial Black" pitchFamily="34" charset="0"/>
              </a:rPr>
              <a:t>duboka zaljeva, koja se zbog vrlo uskih veza s otvorenim morem nazivaju </a:t>
            </a:r>
            <a:r>
              <a:rPr lang="hr-HR" b="1" dirty="0" smtClean="0">
                <a:latin typeface="Arial Black" pitchFamily="34" charset="0"/>
              </a:rPr>
              <a:t>jezerima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hr-HR" b="1" dirty="0">
                <a:latin typeface="Arial Black" pitchFamily="34" charset="0"/>
              </a:rPr>
              <a:t> </a:t>
            </a:r>
            <a:r>
              <a:rPr lang="hr-HR" b="1" dirty="0" smtClean="0">
                <a:latin typeface="Arial Black" pitchFamily="34" charset="0"/>
              </a:rPr>
              <a:t>bujna </a:t>
            </a:r>
            <a:r>
              <a:rPr lang="hr-HR" b="1" dirty="0">
                <a:latin typeface="Arial Black" pitchFamily="34" charset="0"/>
              </a:rPr>
              <a:t>i raznolika sredozemna </a:t>
            </a:r>
            <a:r>
              <a:rPr lang="hr-HR" b="1" dirty="0" smtClean="0">
                <a:latin typeface="Arial Black" pitchFamily="34" charset="0"/>
              </a:rPr>
              <a:t>vegetacija</a:t>
            </a: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endParaRPr lang="hr-HR" b="1" dirty="0">
              <a:latin typeface="Arial Black" pitchFamily="34" charset="0"/>
            </a:endParaRPr>
          </a:p>
          <a:p>
            <a:pPr marL="285750" indent="-285750">
              <a:buClr>
                <a:schemeClr val="bg2">
                  <a:lumMod val="75000"/>
                </a:schemeClr>
              </a:buClr>
              <a:buFont typeface="Wingdings" pitchFamily="2" charset="2"/>
              <a:buChar char="q"/>
            </a:pPr>
            <a:r>
              <a:rPr lang="hr-HR" b="1" dirty="0" smtClean="0">
                <a:latin typeface="Arial Black" pitchFamily="34" charset="0"/>
              </a:rPr>
              <a:t> bogata kulturna baština, kompleks benediktinskog samostana </a:t>
            </a:r>
            <a:r>
              <a:rPr lang="hr-HR" b="1" dirty="0">
                <a:latin typeface="Arial Black" pitchFamily="34" charset="0"/>
              </a:rPr>
              <a:t>iz 12. stoljeća na malom otočiću usred </a:t>
            </a:r>
            <a:r>
              <a:rPr lang="hr-HR" b="1" dirty="0" smtClean="0">
                <a:latin typeface="Arial Black" pitchFamily="34" charset="0"/>
              </a:rPr>
              <a:t>jezera-zaljeva</a:t>
            </a:r>
            <a:endParaRPr lang="hr-HR" b="1" dirty="0">
              <a:latin typeface="Arial Black" pitchFamily="34" charset="0"/>
            </a:endParaRPr>
          </a:p>
        </p:txBody>
      </p:sp>
      <p:pic>
        <p:nvPicPr>
          <p:cNvPr id="7" name="Slika 6" descr="https://sites.google.com/site/primorskahrvatska/_/rsrc/1306938389732/nacionalni-parkovi/mljet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707047"/>
            <a:ext cx="2232248" cy="174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www.croatiaholidayshr.com/Portals/0/images/DNNArticle/Windows-Live-Writer/339dbeb11d26_CDB0/otocic_sv_marija_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07047"/>
            <a:ext cx="2327920" cy="174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dubrovacki.hr/datastore/imagestore/original/1254299629mljet2_23070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07047"/>
            <a:ext cx="2260915" cy="174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5</a:t>
            </a:fld>
            <a:endParaRPr lang="hr-HR"/>
          </a:p>
        </p:txBody>
      </p:sp>
      <p:sp>
        <p:nvSpPr>
          <p:cNvPr id="6" name="Akcijski gumb: Povratak 5">
            <a:hlinkClick r:id="" action="ppaction://hlinkshowjump?jump=lastslideviewed" highlightClick="1"/>
          </p:cNvPr>
          <p:cNvSpPr/>
          <p:nvPr/>
        </p:nvSpPr>
        <p:spPr>
          <a:xfrm>
            <a:off x="8173710" y="6114207"/>
            <a:ext cx="50405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0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23928" y="836712"/>
            <a:ext cx="4680520" cy="3508977"/>
          </a:xfrm>
        </p:spPr>
        <p:txBody>
          <a:bodyPr>
            <a:noAutofit/>
          </a:bodyPr>
          <a:lstStyle/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su najrazvedenija otočna skupina cijelog Sredozemlja </a:t>
            </a: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labirint mora i kamena </a:t>
            </a: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sastoji se od oko 140 nenaseljenih otoka, otočića i hridi </a:t>
            </a: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 površina od svega sedamdesetak četvornih kilometara</a:t>
            </a: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ističu se brojnim bizarnim oblicima i neobičnim reljefnim strukturama, te osobito visokim klifovima</a:t>
            </a:r>
          </a:p>
          <a:p>
            <a:endParaRPr lang="hr-HR" sz="19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5076056" y="116632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FFC000"/>
                </a:solidFill>
                <a:latin typeface="Arial Black" pitchFamily="34" charset="0"/>
              </a:rPr>
              <a:t>KORNATI</a:t>
            </a:r>
            <a:endParaRPr lang="hr-HR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5" name="AutoShape 2" descr="data:image/jpeg;base64,/9j/4AAQSkZJRgABAQAAAQABAAD/2wCEAAkGBhQSEBUUEhQUFRUUFBQUFBQXGBcVFhgVFBQVFRQUFBgXGyYeFxkkHBQUHy8gIycpLCwsFR4xNTAqNSYrLCkBCQoKDgwOFw8PGiklHRwpKSwpLC0sLCwsKSkpLCksKSwpKS8sKSksKSwsKSwpKSwpKSwpKSksLCwpKSksKSwsLP/AABEIAMYA/wMBIgACEQEDEQH/xAAbAAABBQEBAAAAAAAAAAAAAAAAAQIDBAUGB//EAEAQAAEDAgMEBwUECgIDAQAAAAEAAhEDIQQSMQVBUWEGIjJxgZGxE6HB0fAUFUJSFkNTYnKCkqLh8SMzY4OyB//EABkBAAMBAQEAAAAAAAAAAAAAAAABAwIEBf/EACoRAAIBAgYBAwQDAQAAAAAAAAABAgMRBBIhMUFRExQyoSJhgZFScbFC/9oADAMBAAIRAxEAPwDpIRCSUsr2LnnBCSESiUXAIRCJRKLgEIhEolFwEhEIQi4BCIQiUXAIQhCLgJCEsoRcBIRCESi4whEIRKLgEIhEqOpXa0XIQIfCFXOPZ+b1T2Ylp0cE9QJUJAUSlcBUiJTPajiPNAD0iQVAdCiUCCEJJRKEBk/ezuKPvZ3H0WaykS7LIB3Sde6FZbsx0XIB4QV1SdOO5NQm9iz97O4+iPvd3H0VQ4EizjflB+Mpv2YTGaf5Si9MMky797O4+iPvZ3H0VX7G0CS/yCWm6iNSD5rOaHC+DXjly/ks/ezuPoj72dx9FWqupu0IHu9UrcMyO0SeV/RGaC3Q/FLhln72dx9En3s7j6KD27WiA5g7wQfOVVfj3TGa3KCPenG0tkZlFx3ZpfezuPolG0n/AEFkjEEkb++APVaIpki5aDuyifilNxj0OnByJ/vB97+7/CT7fU+gE1mHEXLvcEvsmE6SVz+SJ0+EYzHuJ7R87eWikdj38fcFI6g3go/sjb6x3/EpeWI/Cxzca4i7o8h8EHFv3OnwEqEYNnAnx+pUmcCwgcreiTqR4GqT5Htr1N7gPL5JXVan5reCZKPaBZ8jNeKIzr73HzUTqR3R53VvJ3FQ1MG03Fu4wmqzE6KK5ou4eV03K7gVZbIMEjviPSyjr4og3Ye+QVWNRy2JypxjqwY+oB/lK7GP3yoXbSH5T5/4UX28To7wM+oW1GT3RNuHDLbqjuHvTDXPBR/bxFsw8AVG/FT+J0/wAfFNKXKCWXhkpxHgnNxZ3OKouxJ4nySNfyzefyVcpG5f+3HiUn2s8VUc7/xkeLkwVQNWHzIRZdf4L8mm5tMaAT9cFTrhs2L/ADt77q+QYiRGugnulGTmvMVVrk9WVNPgyeRc8HvTKjCROeTwPBbGIw4cBJvx3zu+PmoH4Uxx71RYiRN0ImSKTt3qEGoQbgAjl81ommfyeSjePzCPd6qyxL5RN4dcMpvxr3WJnwHuso/bO4nzKsvos3O8MwTThRE5geWYA+pVo1YdfBGVKV9xMNhC/fA4kH3cVdpbO/fbPNhI8/8ACouLtzv7wUj61Rou4weDgfODISlnk9JIcckVqmbFKmGugkk8mgD3Jz8bTBgkg8MrvisH7S78zvMphfPFZ9Pd/Ux+e3tR0H29hMA+4hOqP0vPJc7mSh5SeGXDGsQ+UdHQZw3+CX2xaYK50Yp35j5n5pwxjuJ8z81j0r7N+oXR0YdOsBVatEk6x4CfNZlPajxvnvk/FWm7Zae0CPruU5UJx2KRrQluXAIsT807OTYAd+/3KqMcw6EDvn5Kalimfnb5hScZLgpmXZYe0CNb/QUgaItebASqzsUCBdp8QU72sXDQTzMW+uSm7m9yV7mbyO7VRvxDO/z+KK8VJBsQLGY8CsrEscztNN9DuPcRZdNGEJ7vU5qs5x2WhpHEN3JDXHALGGKO4KUVH/kN+F/cuy0Y6XOJqUtbGn9oHJJ9oHBZLsduIIKb9v8Aq61lMWZrmuOHok9uOA8gsf7ceSUY5PKFjX9q3gPIIzt4DyWQcaeCacalkGtODeax75jJb+ID3i6aW1Jvk8ynjbFJ3VDwAbCxbHME2H+U99VkRmb4Oae7Q3Xju63R7OnYlOkTrHEwbJH4tjbFzJ4OcWn0UUNJ1A/mHz+pTa2CpO/Cyd1xOu+Ela/1XB34MrG7ReKhyvgbsry4acd5Vc7Uq/tH/wBZWoNi099vF3fuJlUcVgqY7JqzwySJ8SD6r0KdWm9Evg4p05rW5SdWJMkyeJJPqj2ijcwjWfEFMK7LnPYnFVL7RQQeCeyk46Mce4H4JZkGVkntEoqptPCvdOVjzGsAmO9Ql6FJPYMpZFdHt1V9qE72g4p3FYnNdKKwVfOOKkw9BzzDAXHgAT5wk3bceW5OHckNqDeJ8VJW2LVaJLbxmLQZcBxI+Uql7UrMZxktGNwcXqWKlQcCPemtqD6CiGJO4x3WUftO9aFYs5x9f6V/CY0sb2C4DfmIjwhZdPFOGh9zfiFJ9uqcfc35KVSLlpZWKwajrdmsNuNJuzL/AAnMh21GH8RB5g/6WFUrk3Poo/aKTw0GUVeSN+m1rxIJIkDqucPQwO9XvbAfXzXJZ05uJI0c4eJCm8L0zaxC5R0mIc10S0GOX1Kr1MC127J3aeR+Cp4Rj3XFVg5FwJ8lqUcORcnMeIGUepUZZqe0iqUZ7oz8XsaowS3rt4t1HeFne1XUVMc4Dq27pF+MpRgqdWCWAk9p15neSRqqQxbS+tEp4ZP2nK+2R7VdHV2KwaUwfEz5ZpVI7MZPZjlJVVjIfcn6aQ79Fqh3W3G/vQ/ow4ak+DSVzubmlFQ8T5lbcKv8vgM0Ovk6Sj0WLv2n9Meq0KXRl7GyH1BvIBA9REwuNbWP5j5la2zMIyp262v4BmzTwJcI9Vz1IVErylp/RWEoN6R+S9tJrmH/AL3Mm+V0k+bR8FjO2lU/OT4ldDi+jFFlPO5z6Ytc9a50tEnwXMYkMDopuzjiW5fcSVTDuEl3+DFXMn1+Sy3bFTR0OHBwUf2sfs/efkqpekFbkrulB8ElOS5NJm1QBHswf5nBSUdsBv6oHvcfkssYnkl+2fuhZ8FPoflmbf6ScKI/rPyUWL217QQaFPkSXkjuOYLLGO5DyV7C4au+MrIneRAjjdZ8VKGu35HnqS0KTaRP4Se4FaWC2A55HVInQDXy3DvW/gMG5rQH5CYvlbEWgZjMG8bvetfD1AwCwBFiBpYjX3rkq4x7QOiGHW8jGZ0TY1klrS6bAumY1DjoBzHBW8M0M0LWt7IAb+Pszunfy0jirmKfm6oJu0DdobRfy3WKgNItdDr3BGhI1AJvMEAifhK4pTlL3M6VFLZA+qSBLbg2OhuXSReWmB/tYWI2G2ToRLrg5XDvGh8BK1Wwy5ItABa4AZcwsNxIEHnwVZ9STNtRNjIGabTpMaeNiU4TcdmEop7owq2xerNN0ne1wy++YnyWa5hBgiDwK7Kq7OQCCTYF2WLzxCqYrABwh8RqJOk85suyni5LSWpzTw6ftOWKRWto0abIyPDjfM2Q4DSLi3G3JUTUXoxmpK6OSUcrsP8AFGbmo8yMy1cySZkSeajlCAJPaHj7krcQRp8vRR3RmQ7DNCntp4iQ0xxmfG6u0uljgIyM8C75rCzJJUHQpvgoqs1ybw6WVNzWDwPzQNtvrWc5jeUX8CT8VgyESEvBC2iH5ZX1Y4UXG+Vx5wSmFqbPNLm5lWJluls57h1adQ+Flew3Riubxl8b/wBqym4p4sHvHc4j4qVuPqftan9bvmozVR+1opFw5ubrOiRPbe6f4fmVXrdEKgEsLXDgTkPmer71lnFVDrUee97vmo/Yk757ypxp1k9ZfBqU6bWwVsOWOyvsRro70MKFx4XVpmz3HS/orVHY/wCaT3fEncqzqxh7mYjBy2Rl5lLh8M95hjHO7hK6FuzKDQJF4vqb8psr+GYAwhploNxa28eHLvXLLGr/AJReOG7Zz1Do5VdqGt7zP/yCtKhs3FUh1KrS2DbNLbagAiJ8tVoUazmnQnfN5NxqRNvmnTNrjz1MiOO+JXNLFTlvYsqMVsQ0K2NiBUYNRGRpHC8NNvmocVi8feSHAa5W0yD4Zbq7Wpk6GTxBO4ESYsRf371PQpOItIdciBmsRv8AfEcbTEqXl+y/RvL92cxW2/iRZ1R4toQBY+Chf0grnWq8+K72hgXPDmFnaH4gHATMOANnEFefbe2M7C1cj3MdIkFpm0xcatPJdVGVOo7WsyVTNDW4j9t1z+tqf1EeigftKqdatT+t3zVTMiV2KlFcHO6jZK6s46uJ7ySmJsolVSSJttjpQmyiVq5mw6USmykKLhYfKWVHKEXCxKKsJ9GuA6S3MIIgx4GYVdErLV1Ya0dy+cTRP6sjuP8ApWKTcMdXvb/KSseUSpOl03+ymftI3KjMIActQuO4FrwPMBVm7Rpj9SPMH1CzJQjxdtv8h5OkhyEJFYmKgIAVjC4B9QwxpPPcO86BJtJXYJXIJVzA+xJ/5XPbwytDvOT8Fs4LocT/ANroETDRNt5k28pV13QqmbsNQtv+WSQPw242v8FyzxVPa/6Lxoz3sTYTatBwAbUbI/aAMJHAkiJ7irFenmGucTI3iLa7jos+p0Db+GoYImS3/X1CbT6OVaBmlWIn9yJ8Cbrz5xpvWMv2dUXPlD6uHM8BytAE39U4USDJzDz75UtMVARnc13/AK8p3g3a5Ort1DjAv1e0YOvhZQZUmpxkaRum40PWyjdE62FtFJnLzGcMImHZGunTcdyzq2JdBbpFxJEAiO1pO+d99VYw9NrmkHM09UAjWQTmJBMmxB0MZeKQjn9o7fxVN7hns0locKbWggHd1VS/STEftnjuMei6N1QsacpIadWySQRZwM7tDpCo1jSeevTbI5ZSQI1i4iTv3b9V1wrU17okpQk9mYVXalV3aq1D3vcfiq0radsem6cpLdYHa05a+9Js7YDXv6z+oIMixI5fUrrjiaNrr/DndKbepjSiV1lXozSrN/4c1MiwJlzH79Tdh575C5rHYCpRflqNLTz3jiDvFtVanXhU2JzpyjuQSiU1Eq1zAsolNRKLgOlGZNlJKAH5kSmSiUXAfmSApsolAD8yMyZKJQIfKSUyUSgB+dGdRpJRcdiX2pWnhuk+IYAG1IA0GVvyWRKWVOcYz9yNRk47HQs6aYj8zf6QnfpriI7bf6W25hc4ClzKPpqfRbzSN/8ATHE/tf7W/JIOmGImS8O5FrYPuWDKIR6en0LzS7Opw3TG0PpzJnqmPh8VpM6R4Z5BOZh5tJ8TEzZcts/o/WqiWA5fzGw8OPgul2J0XayTU654OHHe0G3ifcuStTox51L05zlwXztHDOMiqyXATJy6ciNbnVNazKZpkkOAOZsEyAYI7wYke5S18C1pOWnAAmQ0DgDEd44eKRtaCeqQJFotANxE2PPS2kQuJ24Lmc7BuNjFwOZJmYHCZCH7PaB+a8nvJAvG+4PlEytMtLg42c06ZhJ3mCRGe4A14CU2lQBJAPMEg6m7gYlzbi9rib6pAZZoZY0G6Y4EA5ju425yLKs7EwQALwQ2wNtxI1nx3b4C2K7ZdLmgb997iXSTYyD9BRPwogEgS1urdIHW/l3zZAEeGxZblMkRMPHWzCDI0NxbhxPBaGLwzMQyCA4dYkg6OuJE2tGo5rPp0yIAgTMgwA7NrbfrA19VcwtExmYHZSZIsdxgC4nhB4yQne2orHM7U6JPpsL2EOaCRGh49We0NfJc+V6biY9mHB5a4ZpFxMwSANSI3aKg/YDMU4SyCO29kDdzPW74AO5dtLFtaTOedC/tOARK1OkOxxhquRtQVBE8xfsuA0KywvRjNSV0czi07MJQlLCNRCSFq5kEIQgASIRCABCEQgQJEqEAIhJCIQMVEpqVACyiUiEgHITUsIAsUMc9vYe5scCQFep9JMQP1rj3wfULKhCnKlCW6KRqSXJtjpZiZn2n9rfkpR0xxG9zT3tCxGYdxEhriOMGFPR2XVd2WPPc0qLoU+kU8sjdb03rRBbTd4H5qal0vEgmiJG9ri3hujks3D9EsQ7VoZ/EQNdLTK3cH0Wayx6x3uMR4CbeM67ly1FRiWi5sXDdIKdQ/wDVV5gEOG+5lwjepn7QbTM02lwLYIcIHdAcZ3+5SPw4aMt4/LZo1G5sSNPPcqLq0CwH1rfcbe/cuOTXBZCVcTUcdKYGuU5oP5bzcHnb43W4ku3FsEEAEHKS2JbwsXec71UbgnG8Bo1GnCePDikfhXOOUTBbbKd+4k/hm9krjL9PEFrSxoibDswC7Td4XnQKHF4+pUy0w97Bxploc5v5g2Jy2MR5HdExxymSA+AyCPwzc3mTEQeaYGgAEDr9kSAZIJBADZy2g2JFymBl0djUol5OaC6XZjMOi+kC1zdS0mtpAOFNkgkiTlcJa06A9YaHdod11YqtJJBzDLA07AabQATGl4424GCq45bkyYNjv3TBsba+i05ye7MqKQgxxcIABI3FrXNnUnrAw20QDbNrqm1dmUapgM9nYnMw5pIsIaerlJm8jQoLg4m+V1gZB6x1EyIBkg3IvwiVPQGUsMu6wLTLZgMYWgufZwF5tBGZONSUdmEop7nPbR2U+iSHAxudBAIsfDUWVKV11PFMkDKPZ3Ju8uzQDmBJykzx1k2WdiNksc0uYS4QZyiHA6kvZu4WgGLQu2ni+JnNKh/EwpRKdVolpixvCnw+zXOcGkhtpMz1RxcBcf5XX5qdr3I+OXRWlC0/0ZrESwNqDXqHMSNxA3jXTWCsoiNVuM4y2Zlxa3FlEpqJWhDJRnSQiEgHCol9omBKmA/OlzJlkSgB8olMzJZQA6USm5kZkASCqRoSPEp4xbx+N/mfmoZRKy4ro0myZ2MedXP4dp3zVmntOr+1qaz23a8dVRlErDpxfBpTl2eg7HxHtaAYarH1N5JiWgdnvnWQJnelq4QstliAb3vEbjabFcAys4GRrxW3hummIaIcW1BEdYXFrXbB85Xn1MLJO8TpjWT3OiaXGTMWBdciSJgnl9dxTcCMpygGQ7WCNcsciIzQfDU5rOmlN3bpFpgyWwbkQSJhXGbYwzoy1MvIgtM8b2/2uaVOUd0VUk9mSVqQi5JABjjA0JAPM7xqeKjEjUmd28ghxynUxc+vFXqGHa8Sx7HdxFvK/wBea/Yd7pDYExABJOgvY2mdLiJ0UzRmveJ04wb9XSSBoG3Hdbco64tYE6A6j+KDEF3V7jM6qZ78rgWjqgxBtN7mQQWm8DXQmLwInscbHqiY31Msa82690AaxKLgV3kG/F0TqY1M30iOdu6IqtcuPWl0Te5Ou8zff5rRbssFxkmT2Tds75kTE+KGUBTBzw0xc2LSSNHNE3ggzp5mWBjtwFQk6t0Jm8ZiYMbtDdS/djtLm8F0kCfIBbAAcwkty6OewZHGTEOpvIgG4ib8AFJtDFsENpnTqBhiHOaQ64tAaSTJIBJvIugDm34INtF40HHtDXX5LR2U9jRkc1mZ3/VUc0gOBmKb3WI1I5z52K2Ge+7W5jkpklrSWmIAaAQINxbcLwLxkYq2bg4k7j+KST+8LX4cUAdFs7FZKmlPrNIbls17/wATKcgEtBuTcDNM8IMdsSniK0hnbaCXMNgQGh2VwbkcJJM3JII4rKw+LcWNpOJa1pykmDZ0kQXdmLm5g2txu46mKdBppOeDmzMAzWIPWcXgA3mNN9jrOoya1RlpMx9qdFKtEZhD2zYt1vcdX5SsMldnh9tNeCarJsAXt0u6BmYXESDeSd3HVu19iUnZcoLZghxsIuTqbeA9V2U8W17iEqK4OMKRJmRmXpHKLCIRmRKQAgBEoTFYIRCCmpDHWQm5kSi4D0JkozIuA5EpuZEpAOzIznimyllAxc54qRj+aiSSstXHc7PYezcM5jSXZ3ESQSBB4Fup+u5dA3BAAAdkTAHC56o4yDqvLWvI0K1MN0orsEZy4CLOk8YgzIjVedUw8m7p3OuFWPKO+YDTLXEADfvIkGZvpYfV1Vquc3rsGswbmRpcTfxIjNyhZWE6bsdavT1ESOsLi8g39VvYfa9CoAGVGwfw21MXLTqVyyhKO6LJp7EAxJLfw2eBDZIbYmHAatI0jkeSrNw4eXZYzQAC6Ih13TaSAdRFoFr31vuhretSIBBlusd2/f8AV1DW2c7tOZ1tTlIgwRAg34m1rLI7Gbln/jMuaDOQyAYBnLDY0M5eQ4lQOZma457b7jONTeNW2cAJ8gJWg1jnHLUZ1nZiKnHKZE8CN0cDom1dnuaXOcRoesCAco/CRERGp5piI6eJBY0OvlY5oIHYinD3OEAgm2nG2oVOvg2uj2YdDg20ixswHWdxHDW5VlleDLS0dUyAOo7WQ4G7JPIjjzfRqeyEtzSZlpnLuJDbxvJkfOUBl1qOXQgkT2ZdcOgmwI0kAHTcnur2MTkzB8ODSMwBJJOrbjeTPBXsS7M8xYDIMrjOYwTMuIJJ/etzVRwjQ5dTNpMmJ6sWtxv3IAqmA0gD8BEictg0ZhfXcf8ACaMzWkMc9sgE5Cd0CMunjbWNxVl7w+MxiNQQDaZyyPCIBsDvujrFsub1TYAG0DQ52GYGnOyYHFgneglIiF7x5g6UspkJUAOlEpqJQA6USmyiUAOlIUmZEoAESiUFIYSiUiEALKJTUIAciUyUSgB+ZEpsolZGh2ZODyopS5llo2mXcPtKoy7Hub3EhauG6Z4hkdcOA3OAPpC53MjMoyoxfBRVGdlS/wD0B346bDpcEjTSBpuWnQ6bUHxmaWHjAMzrdt4sF55mRnUHQXBRVGelsxOGfdlRo1IAcLeDt/gpKWz9SHtOYbx1TaCSAY8l5iKqlpY1zey4juJHopOg+DedHoNbZ7hmGU5SALZYjW2l7cNyq1qW8jgOAAtEAi4mfNctQ6SV2xFV1txg+q0MN0zeO00O4wY8QDoVN0pIeZGi+huOulyTabfDTjfVV3YYg2DpvxG+8ReL8/iruG27QrtyusZm/VPO++b8Vbfs4kyILfPUzBGh/wAKbVjR5yUgCEL3zzRUiEJCFQQhCBiIQhAColCEAIiUIQASgIQgAQhCAApCEISAREoQkAShCEGhUiELI0KEShCyzSCUgKELDNC5khKEJWGKKkLQwHSGrSs10jgbjw4IQk4RluhKTW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4" descr="data:image/jpeg;base64,/9j/4AAQSkZJRgABAQAAAQABAAD/2wCEAAkGBhQSEBUUEhQUFRUUFBQUFBQXGBcVFhgVFBQVFRQUFBgXGyYeFxkkHBQUHy8gIycpLCwsFR4xNTAqNSYrLCkBCQoKDgwOFw8PGiklHRwpKSwpLC0sLCwsKSkpLCksKSwpKS8sKSksKSwsKSwpKSwpKSwpKSksLCwpKSksKSwsLP/AABEIAMYA/wMBIgACEQEDEQH/xAAbAAABBQEBAAAAAAAAAAAAAAAAAQIDBAUGB//EAEAQAAEDAgMEBwUECgIDAQAAAAEAAhEDIQQSMQVBUWEGIjJxgZGxE6HB0fAUFUJSFkNTYnKCkqLh8SMzY4OyB//EABkBAAMBAQEAAAAAAAAAAAAAAAABAwIEBf/EACoRAAIBAgYBAwQDAQAAAAAAAAABAgMRBBIhMUFRExQyoSJhgZFScbFC/9oADAMBAAIRAxEAPwDpIRCSUsr2LnnBCSESiUXAIRCJRKLgEIhEolFwEhEIQi4BCIQiUXAIQhCLgJCEsoRcBIRCESi4whEIRKLgEIhEqOpXa0XIQIfCFXOPZ+b1T2Ylp0cE9QJUJAUSlcBUiJTPajiPNAD0iQVAdCiUCCEJJRKEBk/ezuKPvZ3H0WaykS7LIB3Sde6FZbsx0XIB4QV1SdOO5NQm9iz97O4+iPvd3H0VQ4EizjflB+Mpv2YTGaf5Si9MMky797O4+iPvZ3H0VX7G0CS/yCWm6iNSD5rOaHC+DXjly/ks/ezuPoj72dx9FWqupu0IHu9UrcMyO0SeV/RGaC3Q/FLhln72dx9En3s7j6KD27WiA5g7wQfOVVfj3TGa3KCPenG0tkZlFx3ZpfezuPolG0n/AEFkjEEkb++APVaIpki5aDuyifilNxj0OnByJ/vB97+7/CT7fU+gE1mHEXLvcEvsmE6SVz+SJ0+EYzHuJ7R87eWikdj38fcFI6g3go/sjb6x3/EpeWI/Cxzca4i7o8h8EHFv3OnwEqEYNnAnx+pUmcCwgcreiTqR4GqT5Htr1N7gPL5JXVan5reCZKPaBZ8jNeKIzr73HzUTqR3R53VvJ3FQ1MG03Fu4wmqzE6KK5ou4eV03K7gVZbIMEjviPSyjr4og3Ye+QVWNRy2JypxjqwY+oB/lK7GP3yoXbSH5T5/4UX28To7wM+oW1GT3RNuHDLbqjuHvTDXPBR/bxFsw8AVG/FT+J0/wAfFNKXKCWXhkpxHgnNxZ3OKouxJ4nySNfyzefyVcpG5f+3HiUn2s8VUc7/xkeLkwVQNWHzIRZdf4L8mm5tMaAT9cFTrhs2L/ADt77q+QYiRGugnulGTmvMVVrk9WVNPgyeRc8HvTKjCROeTwPBbGIw4cBJvx3zu+PmoH4Uxx71RYiRN0ImSKTt3qEGoQbgAjl81ommfyeSjePzCPd6qyxL5RN4dcMpvxr3WJnwHuso/bO4nzKsvos3O8MwTThRE5geWYA+pVo1YdfBGVKV9xMNhC/fA4kH3cVdpbO/fbPNhI8/8ACouLtzv7wUj61Rou4weDgfODISlnk9JIcckVqmbFKmGugkk8mgD3Jz8bTBgkg8MrvisH7S78zvMphfPFZ9Pd/Ux+e3tR0H29hMA+4hOqP0vPJc7mSh5SeGXDGsQ+UdHQZw3+CX2xaYK50Yp35j5n5pwxjuJ8z81j0r7N+oXR0YdOsBVatEk6x4CfNZlPajxvnvk/FWm7Zae0CPruU5UJx2KRrQluXAIsT807OTYAd+/3KqMcw6EDvn5Kalimfnb5hScZLgpmXZYe0CNb/QUgaItebASqzsUCBdp8QU72sXDQTzMW+uSm7m9yV7mbyO7VRvxDO/z+KK8VJBsQLGY8CsrEscztNN9DuPcRZdNGEJ7vU5qs5x2WhpHEN3JDXHALGGKO4KUVH/kN+F/cuy0Y6XOJqUtbGn9oHJJ9oHBZLsduIIKb9v8Aq61lMWZrmuOHok9uOA8gsf7ceSUY5PKFjX9q3gPIIzt4DyWQcaeCacalkGtODeax75jJb+ID3i6aW1Jvk8ynjbFJ3VDwAbCxbHME2H+U99VkRmb4Oae7Q3Xju63R7OnYlOkTrHEwbJH4tjbFzJ4OcWn0UUNJ1A/mHz+pTa2CpO/Cyd1xOu+Ela/1XB34MrG7ReKhyvgbsry4acd5Vc7Uq/tH/wBZWoNi099vF3fuJlUcVgqY7JqzwySJ8SD6r0KdWm9Evg4p05rW5SdWJMkyeJJPqj2ijcwjWfEFMK7LnPYnFVL7RQQeCeyk46Mce4H4JZkGVkntEoqptPCvdOVjzGsAmO9Ql6FJPYMpZFdHt1V9qE72g4p3FYnNdKKwVfOOKkw9BzzDAXHgAT5wk3bceW5OHckNqDeJ8VJW2LVaJLbxmLQZcBxI+Uql7UrMZxktGNwcXqWKlQcCPemtqD6CiGJO4x3WUftO9aFYs5x9f6V/CY0sb2C4DfmIjwhZdPFOGh9zfiFJ9uqcfc35KVSLlpZWKwajrdmsNuNJuzL/AAnMh21GH8RB5g/6WFUrk3Poo/aKTw0GUVeSN+m1rxIJIkDqucPQwO9XvbAfXzXJZ05uJI0c4eJCm8L0zaxC5R0mIc10S0GOX1Kr1MC127J3aeR+Cp4Rj3XFVg5FwJ8lqUcORcnMeIGUepUZZqe0iqUZ7oz8XsaowS3rt4t1HeFne1XUVMc4Dq27pF+MpRgqdWCWAk9p15neSRqqQxbS+tEp4ZP2nK+2R7VdHV2KwaUwfEz5ZpVI7MZPZjlJVVjIfcn6aQ79Fqh3W3G/vQ/ow4ak+DSVzubmlFQ8T5lbcKv8vgM0Ovk6Sj0WLv2n9Meq0KXRl7GyH1BvIBA9REwuNbWP5j5la2zMIyp262v4BmzTwJcI9Vz1IVErylp/RWEoN6R+S9tJrmH/AL3Mm+V0k+bR8FjO2lU/OT4ldDi+jFFlPO5z6Ytc9a50tEnwXMYkMDopuzjiW5fcSVTDuEl3+DFXMn1+Sy3bFTR0OHBwUf2sfs/efkqpekFbkrulB8ElOS5NJm1QBHswf5nBSUdsBv6oHvcfkssYnkl+2fuhZ8FPoflmbf6ScKI/rPyUWL217QQaFPkSXkjuOYLLGO5DyV7C4au+MrIneRAjjdZ8VKGu35HnqS0KTaRP4Se4FaWC2A55HVInQDXy3DvW/gMG5rQH5CYvlbEWgZjMG8bvetfD1AwCwBFiBpYjX3rkq4x7QOiGHW8jGZ0TY1klrS6bAumY1DjoBzHBW8M0M0LWt7IAb+Pszunfy0jirmKfm6oJu0DdobRfy3WKgNItdDr3BGhI1AJvMEAifhK4pTlL3M6VFLZA+qSBLbg2OhuXSReWmB/tYWI2G2ToRLrg5XDvGh8BK1Wwy5ItABa4AZcwsNxIEHnwVZ9STNtRNjIGabTpMaeNiU4TcdmEop7owq2xerNN0ne1wy++YnyWa5hBgiDwK7Kq7OQCCTYF2WLzxCqYrABwh8RqJOk85suyni5LSWpzTw6ftOWKRWto0abIyPDjfM2Q4DSLi3G3JUTUXoxmpK6OSUcrsP8AFGbmo8yMy1cySZkSeajlCAJPaHj7krcQRp8vRR3RmQ7DNCntp4iQ0xxmfG6u0uljgIyM8C75rCzJJUHQpvgoqs1ybw6WVNzWDwPzQNtvrWc5jeUX8CT8VgyESEvBC2iH5ZX1Y4UXG+Vx5wSmFqbPNLm5lWJluls57h1adQ+Flew3Riubxl8b/wBqym4p4sHvHc4j4qVuPqftan9bvmozVR+1opFw5ubrOiRPbe6f4fmVXrdEKgEsLXDgTkPmer71lnFVDrUee97vmo/Yk757ypxp1k9ZfBqU6bWwVsOWOyvsRro70MKFx4XVpmz3HS/orVHY/wCaT3fEncqzqxh7mYjBy2Rl5lLh8M95hjHO7hK6FuzKDQJF4vqb8psr+GYAwhploNxa28eHLvXLLGr/AJReOG7Zz1Do5VdqGt7zP/yCtKhs3FUh1KrS2DbNLbagAiJ8tVoUazmnQnfN5NxqRNvmnTNrjz1MiOO+JXNLFTlvYsqMVsQ0K2NiBUYNRGRpHC8NNvmocVi8feSHAa5W0yD4Zbq7Wpk6GTxBO4ESYsRf371PQpOItIdciBmsRv8AfEcbTEqXl+y/RvL92cxW2/iRZ1R4toQBY+Chf0grnWq8+K72hgXPDmFnaH4gHATMOANnEFefbe2M7C1cj3MdIkFpm0xcatPJdVGVOo7WsyVTNDW4j9t1z+tqf1EeigftKqdatT+t3zVTMiV2KlFcHO6jZK6s46uJ7ySmJsolVSSJttjpQmyiVq5mw6USmykKLhYfKWVHKEXCxKKsJ9GuA6S3MIIgx4GYVdErLV1Ya0dy+cTRP6sjuP8ApWKTcMdXvb/KSseUSpOl03+ymftI3KjMIActQuO4FrwPMBVm7Rpj9SPMH1CzJQjxdtv8h5OkhyEJFYmKgIAVjC4B9QwxpPPcO86BJtJXYJXIJVzA+xJ/5XPbwytDvOT8Fs4LocT/ANroETDRNt5k28pV13QqmbsNQtv+WSQPw242v8FyzxVPa/6Lxoz3sTYTatBwAbUbI/aAMJHAkiJ7irFenmGucTI3iLa7jos+p0Db+GoYImS3/X1CbT6OVaBmlWIn9yJ8Cbrz5xpvWMv2dUXPlD6uHM8BytAE39U4USDJzDz75UtMVARnc13/AK8p3g3a5Ort1DjAv1e0YOvhZQZUmpxkaRum40PWyjdE62FtFJnLzGcMImHZGunTcdyzq2JdBbpFxJEAiO1pO+d99VYw9NrmkHM09UAjWQTmJBMmxB0MZeKQjn9o7fxVN7hns0locKbWggHd1VS/STEftnjuMei6N1QsacpIadWySQRZwM7tDpCo1jSeevTbI5ZSQI1i4iTv3b9V1wrU17okpQk9mYVXalV3aq1D3vcfiq0radsem6cpLdYHa05a+9Js7YDXv6z+oIMixI5fUrrjiaNrr/DndKbepjSiV1lXozSrN/4c1MiwJlzH79Tdh575C5rHYCpRflqNLTz3jiDvFtVanXhU2JzpyjuQSiU1Eq1zAsolNRKLgOlGZNlJKAH5kSmSiUXAfmSApsolAD8yMyZKJQIfKSUyUSgB+dGdRpJRcdiX2pWnhuk+IYAG1IA0GVvyWRKWVOcYz9yNRk47HQs6aYj8zf6QnfpriI7bf6W25hc4ClzKPpqfRbzSN/8ATHE/tf7W/JIOmGImS8O5FrYPuWDKIR6en0LzS7Opw3TG0PpzJnqmPh8VpM6R4Z5BOZh5tJ8TEzZcts/o/WqiWA5fzGw8OPgul2J0XayTU654OHHe0G3ifcuStTox51L05zlwXztHDOMiqyXATJy6ciNbnVNazKZpkkOAOZsEyAYI7wYke5S18C1pOWnAAmQ0DgDEd44eKRtaCeqQJFotANxE2PPS2kQuJ24Lmc7BuNjFwOZJmYHCZCH7PaB+a8nvJAvG+4PlEytMtLg42c06ZhJ3mCRGe4A14CU2lQBJAPMEg6m7gYlzbi9rib6pAZZoZY0G6Y4EA5ju425yLKs7EwQALwQ2wNtxI1nx3b4C2K7ZdLmgb997iXSTYyD9BRPwogEgS1urdIHW/l3zZAEeGxZblMkRMPHWzCDI0NxbhxPBaGLwzMQyCA4dYkg6OuJE2tGo5rPp0yIAgTMgwA7NrbfrA19VcwtExmYHZSZIsdxgC4nhB4yQne2orHM7U6JPpsL2EOaCRGh49We0NfJc+V6biY9mHB5a4ZpFxMwSANSI3aKg/YDMU4SyCO29kDdzPW74AO5dtLFtaTOedC/tOARK1OkOxxhquRtQVBE8xfsuA0KywvRjNSV0czi07MJQlLCNRCSFq5kEIQgASIRCABCEQgQJEqEAIhJCIQMVEpqVACyiUiEgHITUsIAsUMc9vYe5scCQFep9JMQP1rj3wfULKhCnKlCW6KRqSXJtjpZiZn2n9rfkpR0xxG9zT3tCxGYdxEhriOMGFPR2XVd2WPPc0qLoU+kU8sjdb03rRBbTd4H5qal0vEgmiJG9ri3hujks3D9EsQ7VoZ/EQNdLTK3cH0Wayx6x3uMR4CbeM67ly1FRiWi5sXDdIKdQ/wDVV5gEOG+5lwjepn7QbTM02lwLYIcIHdAcZ3+5SPw4aMt4/LZo1G5sSNPPcqLq0CwH1rfcbe/cuOTXBZCVcTUcdKYGuU5oP5bzcHnb43W4ku3FsEEAEHKS2JbwsXec71UbgnG8Bo1GnCePDikfhXOOUTBbbKd+4k/hm9krjL9PEFrSxoibDswC7Td4XnQKHF4+pUy0w97Bxploc5v5g2Jy2MR5HdExxymSA+AyCPwzc3mTEQeaYGgAEDr9kSAZIJBADZy2g2JFymBl0djUol5OaC6XZjMOi+kC1zdS0mtpAOFNkgkiTlcJa06A9YaHdod11YqtJJBzDLA07AabQATGl4424GCq45bkyYNjv3TBsba+i05ye7MqKQgxxcIABI3FrXNnUnrAw20QDbNrqm1dmUapgM9nYnMw5pIsIaerlJm8jQoLg4m+V1gZB6x1EyIBkg3IvwiVPQGUsMu6wLTLZgMYWgufZwF5tBGZONSUdmEop7nPbR2U+iSHAxudBAIsfDUWVKV11PFMkDKPZ3Ju8uzQDmBJykzx1k2WdiNksc0uYS4QZyiHA6kvZu4WgGLQu2ni+JnNKh/EwpRKdVolpixvCnw+zXOcGkhtpMz1RxcBcf5XX5qdr3I+OXRWlC0/0ZrESwNqDXqHMSNxA3jXTWCsoiNVuM4y2Zlxa3FlEpqJWhDJRnSQiEgHCol9omBKmA/OlzJlkSgB8olMzJZQA6USm5kZkASCqRoSPEp4xbx+N/mfmoZRKy4ro0myZ2MedXP4dp3zVmntOr+1qaz23a8dVRlErDpxfBpTl2eg7HxHtaAYarH1N5JiWgdnvnWQJnelq4QstliAb3vEbjabFcAys4GRrxW3hummIaIcW1BEdYXFrXbB85Xn1MLJO8TpjWT3OiaXGTMWBdciSJgnl9dxTcCMpygGQ7WCNcsciIzQfDU5rOmlN3bpFpgyWwbkQSJhXGbYwzoy1MvIgtM8b2/2uaVOUd0VUk9mSVqQi5JABjjA0JAPM7xqeKjEjUmd28ghxynUxc+vFXqGHa8Sx7HdxFvK/wBea/Yd7pDYExABJOgvY2mdLiJ0UzRmveJ04wb9XSSBoG3Hdbco64tYE6A6j+KDEF3V7jM6qZ78rgWjqgxBtN7mQQWm8DXQmLwInscbHqiY31Msa82690AaxKLgV3kG/F0TqY1M30iOdu6IqtcuPWl0Te5Ou8zff5rRbssFxkmT2Tds75kTE+KGUBTBzw0xc2LSSNHNE3ggzp5mWBjtwFQk6t0Jm8ZiYMbtDdS/djtLm8F0kCfIBbAAcwkty6OewZHGTEOpvIgG4ib8AFJtDFsENpnTqBhiHOaQ64tAaSTJIBJvIugDm34INtF40HHtDXX5LR2U9jRkc1mZ3/VUc0gOBmKb3WI1I5z52K2Ge+7W5jkpklrSWmIAaAQINxbcLwLxkYq2bg4k7j+KST+8LX4cUAdFs7FZKmlPrNIbls17/wATKcgEtBuTcDNM8IMdsSniK0hnbaCXMNgQGh2VwbkcJJM3JII4rKw+LcWNpOJa1pykmDZ0kQXdmLm5g2txu46mKdBppOeDmzMAzWIPWcXgA3mNN9jrOoya1RlpMx9qdFKtEZhD2zYt1vcdX5SsMldnh9tNeCarJsAXt0u6BmYXESDeSd3HVu19iUnZcoLZghxsIuTqbeA9V2U8W17iEqK4OMKRJmRmXpHKLCIRmRKQAgBEoTFYIRCCmpDHWQm5kSi4D0JkozIuA5EpuZEpAOzIznimyllAxc54qRj+aiSSstXHc7PYezcM5jSXZ3ESQSBB4Fup+u5dA3BAAAdkTAHC56o4yDqvLWvI0K1MN0orsEZy4CLOk8YgzIjVedUw8m7p3OuFWPKO+YDTLXEADfvIkGZvpYfV1Vquc3rsGswbmRpcTfxIjNyhZWE6bsdavT1ESOsLi8g39VvYfa9CoAGVGwfw21MXLTqVyyhKO6LJp7EAxJLfw2eBDZIbYmHAatI0jkeSrNw4eXZYzQAC6Ih13TaSAdRFoFr31vuhretSIBBlusd2/f8AV1DW2c7tOZ1tTlIgwRAg34m1rLI7Gbln/jMuaDOQyAYBnLDY0M5eQ4lQOZma457b7jONTeNW2cAJ8gJWg1jnHLUZ1nZiKnHKZE8CN0cDom1dnuaXOcRoesCAco/CRERGp5piI6eJBY0OvlY5oIHYinD3OEAgm2nG2oVOvg2uj2YdDg20ixswHWdxHDW5VlleDLS0dUyAOo7WQ4G7JPIjjzfRqeyEtzSZlpnLuJDbxvJkfOUBl1qOXQgkT2ZdcOgmwI0kAHTcnur2MTkzB8ODSMwBJJOrbjeTPBXsS7M8xYDIMrjOYwTMuIJJ/etzVRwjQ5dTNpMmJ6sWtxv3IAqmA0gD8BEictg0ZhfXcf8ACaMzWkMc9sgE5Cd0CMunjbWNxVl7w+MxiNQQDaZyyPCIBsDvujrFsub1TYAG0DQ52GYGnOyYHFgneglIiF7x5g6UspkJUAOlEpqJQA6USmyiUAOlIUmZEoAESiUFIYSiUiEALKJTUIAciUyUSgB+ZEpsolZGh2ZODyopS5llo2mXcPtKoy7Hub3EhauG6Z4hkdcOA3OAPpC53MjMoyoxfBRVGdlS/wD0B346bDpcEjTSBpuWnQ6bUHxmaWHjAMzrdt4sF55mRnUHQXBRVGelsxOGfdlRo1IAcLeDt/gpKWz9SHtOYbx1TaCSAY8l5iKqlpY1zey4juJHopOg+DedHoNbZ7hmGU5SALZYjW2l7cNyq1qW8jgOAAtEAi4mfNctQ6SV2xFV1txg+q0MN0zeO00O4wY8QDoVN0pIeZGi+huOulyTabfDTjfVV3YYg2DpvxG+8ReL8/iruG27QrtyusZm/VPO++b8Vbfs4kyILfPUzBGh/wAKbVjR5yUgCEL3zzRUiEJCFQQhCBiIQhAColCEAIiUIQASgIQgAQhCAApCEISAREoQkAShCEGhUiELI0KEShCyzSCUgKELDNC5khKEJWGKKkLQwHSGrSs10jgbjw4IQk4RluhKTWx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6" descr="data:image/jpeg;base64,/9j/4AAQSkZJRgABAQAAAQABAAD/2wCEAAkGBhQSEBUUEhQUFRUUFBQUFBQXGBcVFhgVFBQVFRQUFBgXGyYeFxkkHBQUHy8gIycpLCwsFR4xNTAqNSYrLCkBCQoKDgwOFw8PGiklHRwpKSwpLC0sLCwsKSkpLCksKSwpKS8sKSksKSwsKSwpKSwpKSwpKSksLCwpKSksKSwsLP/AABEIAMYA/wMBIgACEQEDEQH/xAAbAAABBQEBAAAAAAAAAAAAAAAAAQIDBAUGB//EAEAQAAEDAgMEBwUECgIDAQAAAAEAAhEDIQQSMQVBUWEGIjJxgZGxE6HB0fAUFUJSFkNTYnKCkqLh8SMzY4OyB//EABkBAAMBAQEAAAAAAAAAAAAAAAABAwIEBf/EACoRAAIBAgYBAwQDAQAAAAAAAAABAgMRBBIhMUFRExQyoSJhgZFScbFC/9oADAMBAAIRAxEAPwDpIRCSUsr2LnnBCSESiUXAIRCJRKLgEIhEolFwEhEIQi4BCIQiUXAIQhCLgJCEsoRcBIRCESi4whEIRKLgEIhEqOpXa0XIQIfCFXOPZ+b1T2Ylp0cE9QJUJAUSlcBUiJTPajiPNAD0iQVAdCiUCCEJJRKEBk/ezuKPvZ3H0WaykS7LIB3Sde6FZbsx0XIB4QV1SdOO5NQm9iz97O4+iPvd3H0VQ4EizjflB+Mpv2YTGaf5Si9MMky797O4+iPvZ3H0VX7G0CS/yCWm6iNSD5rOaHC+DXjly/ks/ezuPoj72dx9FWqupu0IHu9UrcMyO0SeV/RGaC3Q/FLhln72dx9En3s7j6KD27WiA5g7wQfOVVfj3TGa3KCPenG0tkZlFx3ZpfezuPolG0n/AEFkjEEkb++APVaIpki5aDuyifilNxj0OnByJ/vB97+7/CT7fU+gE1mHEXLvcEvsmE6SVz+SJ0+EYzHuJ7R87eWikdj38fcFI6g3go/sjb6x3/EpeWI/Cxzca4i7o8h8EHFv3OnwEqEYNnAnx+pUmcCwgcreiTqR4GqT5Htr1N7gPL5JXVan5reCZKPaBZ8jNeKIzr73HzUTqR3R53VvJ3FQ1MG03Fu4wmqzE6KK5ou4eV03K7gVZbIMEjviPSyjr4og3Ye+QVWNRy2JypxjqwY+oB/lK7GP3yoXbSH5T5/4UX28To7wM+oW1GT3RNuHDLbqjuHvTDXPBR/bxFsw8AVG/FT+J0/wAfFNKXKCWXhkpxHgnNxZ3OKouxJ4nySNfyzefyVcpG5f+3HiUn2s8VUc7/xkeLkwVQNWHzIRZdf4L8mm5tMaAT9cFTrhs2L/ADt77q+QYiRGugnulGTmvMVVrk9WVNPgyeRc8HvTKjCROeTwPBbGIw4cBJvx3zu+PmoH4Uxx71RYiRN0ImSKTt3qEGoQbgAjl81ommfyeSjePzCPd6qyxL5RN4dcMpvxr3WJnwHuso/bO4nzKsvos3O8MwTThRE5geWYA+pVo1YdfBGVKV9xMNhC/fA4kH3cVdpbO/fbPNhI8/8ACouLtzv7wUj61Rou4weDgfODISlnk9JIcckVqmbFKmGugkk8mgD3Jz8bTBgkg8MrvisH7S78zvMphfPFZ9Pd/Ux+e3tR0H29hMA+4hOqP0vPJc7mSh5SeGXDGsQ+UdHQZw3+CX2xaYK50Yp35j5n5pwxjuJ8z81j0r7N+oXR0YdOsBVatEk6x4CfNZlPajxvnvk/FWm7Zae0CPruU5UJx2KRrQluXAIsT807OTYAd+/3KqMcw6EDvn5Kalimfnb5hScZLgpmXZYe0CNb/QUgaItebASqzsUCBdp8QU72sXDQTzMW+uSm7m9yV7mbyO7VRvxDO/z+KK8VJBsQLGY8CsrEscztNN9DuPcRZdNGEJ7vU5qs5x2WhpHEN3JDXHALGGKO4KUVH/kN+F/cuy0Y6XOJqUtbGn9oHJJ9oHBZLsduIIKb9v8Aq61lMWZrmuOHok9uOA8gsf7ceSUY5PKFjX9q3gPIIzt4DyWQcaeCacalkGtODeax75jJb+ID3i6aW1Jvk8ynjbFJ3VDwAbCxbHME2H+U99VkRmb4Oae7Q3Xju63R7OnYlOkTrHEwbJH4tjbFzJ4OcWn0UUNJ1A/mHz+pTa2CpO/Cyd1xOu+Ela/1XB34MrG7ReKhyvgbsry4acd5Vc7Uq/tH/wBZWoNi099vF3fuJlUcVgqY7JqzwySJ8SD6r0KdWm9Evg4p05rW5SdWJMkyeJJPqj2ijcwjWfEFMK7LnPYnFVL7RQQeCeyk46Mce4H4JZkGVkntEoqptPCvdOVjzGsAmO9Ql6FJPYMpZFdHt1V9qE72g4p3FYnNdKKwVfOOKkw9BzzDAXHgAT5wk3bceW5OHckNqDeJ8VJW2LVaJLbxmLQZcBxI+Uql7UrMZxktGNwcXqWKlQcCPemtqD6CiGJO4x3WUftO9aFYs5x9f6V/CY0sb2C4DfmIjwhZdPFOGh9zfiFJ9uqcfc35KVSLlpZWKwajrdmsNuNJuzL/AAnMh21GH8RB5g/6WFUrk3Poo/aKTw0GUVeSN+m1rxIJIkDqucPQwO9XvbAfXzXJZ05uJI0c4eJCm8L0zaxC5R0mIc10S0GOX1Kr1MC127J3aeR+Cp4Rj3XFVg5FwJ8lqUcORcnMeIGUepUZZqe0iqUZ7oz8XsaowS3rt4t1HeFne1XUVMc4Dq27pF+MpRgqdWCWAk9p15neSRqqQxbS+tEp4ZP2nK+2R7VdHV2KwaUwfEz5ZpVI7MZPZjlJVVjIfcn6aQ79Fqh3W3G/vQ/ow4ak+DSVzubmlFQ8T5lbcKv8vgM0Ovk6Sj0WLv2n9Meq0KXRl7GyH1BvIBA9REwuNbWP5j5la2zMIyp262v4BmzTwJcI9Vz1IVErylp/RWEoN6R+S9tJrmH/AL3Mm+V0k+bR8FjO2lU/OT4ldDi+jFFlPO5z6Ytc9a50tEnwXMYkMDopuzjiW5fcSVTDuEl3+DFXMn1+Sy3bFTR0OHBwUf2sfs/efkqpekFbkrulB8ElOS5NJm1QBHswf5nBSUdsBv6oHvcfkssYnkl+2fuhZ8FPoflmbf6ScKI/rPyUWL217QQaFPkSXkjuOYLLGO5DyV7C4au+MrIneRAjjdZ8VKGu35HnqS0KTaRP4Se4FaWC2A55HVInQDXy3DvW/gMG5rQH5CYvlbEWgZjMG8bvetfD1AwCwBFiBpYjX3rkq4x7QOiGHW8jGZ0TY1klrS6bAumY1DjoBzHBW8M0M0LWt7IAb+Pszunfy0jirmKfm6oJu0DdobRfy3WKgNItdDr3BGhI1AJvMEAifhK4pTlL3M6VFLZA+qSBLbg2OhuXSReWmB/tYWI2G2ToRLrg5XDvGh8BK1Wwy5ItABa4AZcwsNxIEHnwVZ9STNtRNjIGabTpMaeNiU4TcdmEop7owq2xerNN0ne1wy++YnyWa5hBgiDwK7Kq7OQCCTYF2WLzxCqYrABwh8RqJOk85suyni5LSWpzTw6ftOWKRWto0abIyPDjfM2Q4DSLi3G3JUTUXoxmpK6OSUcrsP8AFGbmo8yMy1cySZkSeajlCAJPaHj7krcQRp8vRR3RmQ7DNCntp4iQ0xxmfG6u0uljgIyM8C75rCzJJUHQpvgoqs1ybw6WVNzWDwPzQNtvrWc5jeUX8CT8VgyESEvBC2iH5ZX1Y4UXG+Vx5wSmFqbPNLm5lWJluls57h1adQ+Flew3Riubxl8b/wBqym4p4sHvHc4j4qVuPqftan9bvmozVR+1opFw5ubrOiRPbe6f4fmVXrdEKgEsLXDgTkPmer71lnFVDrUee97vmo/Yk757ypxp1k9ZfBqU6bWwVsOWOyvsRro70MKFx4XVpmz3HS/orVHY/wCaT3fEncqzqxh7mYjBy2Rl5lLh8M95hjHO7hK6FuzKDQJF4vqb8psr+GYAwhploNxa28eHLvXLLGr/AJReOG7Zz1Do5VdqGt7zP/yCtKhs3FUh1KrS2DbNLbagAiJ8tVoUazmnQnfN5NxqRNvmnTNrjz1MiOO+JXNLFTlvYsqMVsQ0K2NiBUYNRGRpHC8NNvmocVi8feSHAa5W0yD4Zbq7Wpk6GTxBO4ESYsRf371PQpOItIdciBmsRv8AfEcbTEqXl+y/RvL92cxW2/iRZ1R4toQBY+Chf0grnWq8+K72hgXPDmFnaH4gHATMOANnEFefbe2M7C1cj3MdIkFpm0xcatPJdVGVOo7WsyVTNDW4j9t1z+tqf1EeigftKqdatT+t3zVTMiV2KlFcHO6jZK6s46uJ7ySmJsolVSSJttjpQmyiVq5mw6USmykKLhYfKWVHKEXCxKKsJ9GuA6S3MIIgx4GYVdErLV1Ya0dy+cTRP6sjuP8ApWKTcMdXvb/KSseUSpOl03+ymftI3KjMIActQuO4FrwPMBVm7Rpj9SPMH1CzJQjxdtv8h5OkhyEJFYmKgIAVjC4B9QwxpPPcO86BJtJXYJXIJVzA+xJ/5XPbwytDvOT8Fs4LocT/ANroETDRNt5k28pV13QqmbsNQtv+WSQPw242v8FyzxVPa/6Lxoz3sTYTatBwAbUbI/aAMJHAkiJ7irFenmGucTI3iLa7jos+p0Db+GoYImS3/X1CbT6OVaBmlWIn9yJ8Cbrz5xpvWMv2dUXPlD6uHM8BytAE39U4USDJzDz75UtMVARnc13/AK8p3g3a5Ort1DjAv1e0YOvhZQZUmpxkaRum40PWyjdE62FtFJnLzGcMImHZGunTcdyzq2JdBbpFxJEAiO1pO+d99VYw9NrmkHM09UAjWQTmJBMmxB0MZeKQjn9o7fxVN7hns0locKbWggHd1VS/STEftnjuMei6N1QsacpIadWySQRZwM7tDpCo1jSeevTbI5ZSQI1i4iTv3b9V1wrU17okpQk9mYVXalV3aq1D3vcfiq0radsem6cpLdYHa05a+9Js7YDXv6z+oIMixI5fUrrjiaNrr/DndKbepjSiV1lXozSrN/4c1MiwJlzH79Tdh575C5rHYCpRflqNLTz3jiDvFtVanXhU2JzpyjuQSiU1Eq1zAsolNRKLgOlGZNlJKAH5kSmSiUXAfmSApsolAD8yMyZKJQIfKSUyUSgB+dGdRpJRcdiX2pWnhuk+IYAG1IA0GVvyWRKWVOcYz9yNRk47HQs6aYj8zf6QnfpriI7bf6W25hc4ClzKPpqfRbzSN/8ATHE/tf7W/JIOmGImS8O5FrYPuWDKIR6en0LzS7Opw3TG0PpzJnqmPh8VpM6R4Z5BOZh5tJ8TEzZcts/o/WqiWA5fzGw8OPgul2J0XayTU654OHHe0G3ifcuStTox51L05zlwXztHDOMiqyXATJy6ciNbnVNazKZpkkOAOZsEyAYI7wYke5S18C1pOWnAAmQ0DgDEd44eKRtaCeqQJFotANxE2PPS2kQuJ24Lmc7BuNjFwOZJmYHCZCH7PaB+a8nvJAvG+4PlEytMtLg42c06ZhJ3mCRGe4A14CU2lQBJAPMEg6m7gYlzbi9rib6pAZZoZY0G6Y4EA5ju425yLKs7EwQALwQ2wNtxI1nx3b4C2K7ZdLmgb997iXSTYyD9BRPwogEgS1urdIHW/l3zZAEeGxZblMkRMPHWzCDI0NxbhxPBaGLwzMQyCA4dYkg6OuJE2tGo5rPp0yIAgTMgwA7NrbfrA19VcwtExmYHZSZIsdxgC4nhB4yQne2orHM7U6JPpsL2EOaCRGh49We0NfJc+V6biY9mHB5a4ZpFxMwSANSI3aKg/YDMU4SyCO29kDdzPW74AO5dtLFtaTOedC/tOARK1OkOxxhquRtQVBE8xfsuA0KywvRjNSV0czi07MJQlLCNRCSFq5kEIQgASIRCABCEQgQJEqEAIhJCIQMVEpqVACyiUiEgHITUsIAsUMc9vYe5scCQFep9JMQP1rj3wfULKhCnKlCW6KRqSXJtjpZiZn2n9rfkpR0xxG9zT3tCxGYdxEhriOMGFPR2XVd2WPPc0qLoU+kU8sjdb03rRBbTd4H5qal0vEgmiJG9ri3hujks3D9EsQ7VoZ/EQNdLTK3cH0Wayx6x3uMR4CbeM67ly1FRiWi5sXDdIKdQ/wDVV5gEOG+5lwjepn7QbTM02lwLYIcIHdAcZ3+5SPw4aMt4/LZo1G5sSNPPcqLq0CwH1rfcbe/cuOTXBZCVcTUcdKYGuU5oP5bzcHnb43W4ku3FsEEAEHKS2JbwsXec71UbgnG8Bo1GnCePDikfhXOOUTBbbKd+4k/hm9krjL9PEFrSxoibDswC7Td4XnQKHF4+pUy0w97Bxploc5v5g2Jy2MR5HdExxymSA+AyCPwzc3mTEQeaYGgAEDr9kSAZIJBADZy2g2JFymBl0djUol5OaC6XZjMOi+kC1zdS0mtpAOFNkgkiTlcJa06A9YaHdod11YqtJJBzDLA07AabQATGl4424GCq45bkyYNjv3TBsba+i05ye7MqKQgxxcIABI3FrXNnUnrAw20QDbNrqm1dmUapgM9nYnMw5pIsIaerlJm8jQoLg4m+V1gZB6x1EyIBkg3IvwiVPQGUsMu6wLTLZgMYWgufZwF5tBGZONSUdmEop7nPbR2U+iSHAxudBAIsfDUWVKV11PFMkDKPZ3Ju8uzQDmBJykzx1k2WdiNksc0uYS4QZyiHA6kvZu4WgGLQu2ni+JnNKh/EwpRKdVolpixvCnw+zXOcGkhtpMz1RxcBcf5XX5qdr3I+OXRWlC0/0ZrESwNqDXqHMSNxA3jXTWCsoiNVuM4y2Zlxa3FlEpqJWhDJRnSQiEgHCol9omBKmA/OlzJlkSgB8olMzJZQA6USm5kZkASCqRoSPEp4xbx+N/mfmoZRKy4ro0myZ2MedXP4dp3zVmntOr+1qaz23a8dVRlErDpxfBpTl2eg7HxHtaAYarH1N5JiWgdnvnWQJnelq4QstliAb3vEbjabFcAys4GRrxW3hummIaIcW1BEdYXFrXbB85Xn1MLJO8TpjWT3OiaXGTMWBdciSJgnl9dxTcCMpygGQ7WCNcsciIzQfDU5rOmlN3bpFpgyWwbkQSJhXGbYwzoy1MvIgtM8b2/2uaVOUd0VUk9mSVqQi5JABjjA0JAPM7xqeKjEjUmd28ghxynUxc+vFXqGHa8Sx7HdxFvK/wBea/Yd7pDYExABJOgvY2mdLiJ0UzRmveJ04wb9XSSBoG3Hdbco64tYE6A6j+KDEF3V7jM6qZ78rgWjqgxBtN7mQQWm8DXQmLwInscbHqiY31Msa82690AaxKLgV3kG/F0TqY1M30iOdu6IqtcuPWl0Te5Ou8zff5rRbssFxkmT2Tds75kTE+KGUBTBzw0xc2LSSNHNE3ggzp5mWBjtwFQk6t0Jm8ZiYMbtDdS/djtLm8F0kCfIBbAAcwkty6OewZHGTEOpvIgG4ib8AFJtDFsENpnTqBhiHOaQ64tAaSTJIBJvIugDm34INtF40HHtDXX5LR2U9jRkc1mZ3/VUc0gOBmKb3WI1I5z52K2Ge+7W5jkpklrSWmIAaAQINxbcLwLxkYq2bg4k7j+KST+8LX4cUAdFs7FZKmlPrNIbls17/wATKcgEtBuTcDNM8IMdsSniK0hnbaCXMNgQGh2VwbkcJJM3JII4rKw+LcWNpOJa1pykmDZ0kQXdmLm5g2txu46mKdBppOeDmzMAzWIPWcXgA3mNN9jrOoya1RlpMx9qdFKtEZhD2zYt1vcdX5SsMldnh9tNeCarJsAXt0u6BmYXESDeSd3HVu19iUnZcoLZghxsIuTqbeA9V2U8W17iEqK4OMKRJmRmXpHKLCIRmRKQAgBEoTFYIRCCmpDHWQm5kSi4D0JkozIuA5EpuZEpAOzIznimyllAxc54qRj+aiSSstXHc7PYezcM5jSXZ3ESQSBB4Fup+u5dA3BAAAdkTAHC56o4yDqvLWvI0K1MN0orsEZy4CLOk8YgzIjVedUw8m7p3OuFWPKO+YDTLXEADfvIkGZvpYfV1Vquc3rsGswbmRpcTfxIjNyhZWE6bsdavT1ESOsLi8g39VvYfa9CoAGVGwfw21MXLTqVyyhKO6LJp7EAxJLfw2eBDZIbYmHAatI0jkeSrNw4eXZYzQAC6Ih13TaSAdRFoFr31vuhretSIBBlusd2/f8AV1DW2c7tOZ1tTlIgwRAg34m1rLI7Gbln/jMuaDOQyAYBnLDY0M5eQ4lQOZma457b7jONTeNW2cAJ8gJWg1jnHLUZ1nZiKnHKZE8CN0cDom1dnuaXOcRoesCAco/CRERGp5piI6eJBY0OvlY5oIHYinD3OEAgm2nG2oVOvg2uj2YdDg20ixswHWdxHDW5VlleDLS0dUyAOo7WQ4G7JPIjjzfRqeyEtzSZlpnLuJDbxvJkfOUBl1qOXQgkT2ZdcOgmwI0kAHTcnur2MTkzB8ODSMwBJJOrbjeTPBXsS7M8xYDIMrjOYwTMuIJJ/etzVRwjQ5dTNpMmJ6sWtxv3IAqmA0gD8BEictg0ZhfXcf8ACaMzWkMc9sgE5Cd0CMunjbWNxVl7w+MxiNQQDaZyyPCIBsDvujrFsub1TYAG0DQ52GYGnOyYHFgneglIiF7x5g6UspkJUAOlEpqJQA6USmyiUAOlIUmZEoAESiUFIYSiUiEALKJTUIAciUyUSgB+ZEpsolZGh2ZODyopS5llo2mXcPtKoy7Hub3EhauG6Z4hkdcOA3OAPpC53MjMoyoxfBRVGdlS/wD0B346bDpcEjTSBpuWnQ6bUHxmaWHjAMzrdt4sF55mRnUHQXBRVGelsxOGfdlRo1IAcLeDt/gpKWz9SHtOYbx1TaCSAY8l5iKqlpY1zey4juJHopOg+DedHoNbZ7hmGU5SALZYjW2l7cNyq1qW8jgOAAtEAi4mfNctQ6SV2xFV1txg+q0MN0zeO00O4wY8QDoVN0pIeZGi+huOulyTabfDTjfVV3YYg2DpvxG+8ReL8/iruG27QrtyusZm/VPO++b8Vbfs4kyILfPUzBGh/wAKbVjR5yUgCEL3zzRUiEJCFQQhCBiIQhAColCEAIiUIQASgIQgAQhCAApCEISAREoQkAShCEGhUiELI0KEShCyzSCUgKELDNC5khKEJWGKKkLQwHSGrSs10jgbjw4IQk4RluhKTWx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106" name="Picture 10" descr="http://www.globeimages.net/data/media/172/croatia_korna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28" y="1052736"/>
            <a:ext cx="3108350" cy="33123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6</a:t>
            </a:fld>
            <a:endParaRPr lang="hr-HR"/>
          </a:p>
        </p:txBody>
      </p:sp>
      <p:sp>
        <p:nvSpPr>
          <p:cNvPr id="9" name="Akcijski gumb: Povratak 8">
            <a:hlinkClick r:id="" action="ppaction://hlinkshowjump?jump=lastslideviewed" highlightClick="1"/>
          </p:cNvPr>
          <p:cNvSpPr/>
          <p:nvPr/>
        </p:nvSpPr>
        <p:spPr>
          <a:xfrm>
            <a:off x="8316416" y="5805264"/>
            <a:ext cx="360040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4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su skupina od dva veća i dvanaest otočića uz zapadnu obalu Istre nedaleko od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Pule</a:t>
            </a:r>
            <a:endParaRPr lang="hr-HR" sz="6400" b="1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hr-HR" sz="64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p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od </a:t>
            </a: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zaštitom je ne samo cijelo otočje, nego i okolno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more</a:t>
            </a:r>
          </a:p>
          <a:p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Brijunski </a:t>
            </a: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otoci su poznati po očuvanoj sredozemnoj </a:t>
            </a:r>
          </a:p>
          <a:p>
            <a:pPr marL="68580" indent="0">
              <a:buNone/>
            </a:pP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  vegetaciji </a:t>
            </a: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hrasta crnike, visoke makije te borova i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         čempresa</a:t>
            </a: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, djelomično oblikovanoj kao pejzažni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park</a:t>
            </a:r>
          </a:p>
          <a:p>
            <a:pPr marL="68580" indent="0">
              <a:buNone/>
            </a:pPr>
            <a:endParaRPr lang="hr-HR" sz="64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tu </a:t>
            </a: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je i safari park s egzotičnim biljojedima te vrijedna kulturna baština iz rimskog i bizantskog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razdoblja </a:t>
            </a:r>
            <a:endParaRPr lang="hr-HR" sz="6400" b="1" dirty="0">
              <a:solidFill>
                <a:schemeClr val="tx1"/>
              </a:solidFill>
              <a:latin typeface="Arial Black" pitchFamily="34" charset="0"/>
            </a:endParaRPr>
          </a:p>
          <a:p>
            <a:pPr marL="68580" indent="0">
              <a:buNone/>
            </a:pPr>
            <a:endParaRPr lang="hr-HR" sz="64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z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bog </a:t>
            </a:r>
            <a:r>
              <a:rPr lang="hr-HR" sz="6400" b="1" dirty="0">
                <a:solidFill>
                  <a:schemeClr val="tx1"/>
                </a:solidFill>
                <a:latin typeface="Arial Black" pitchFamily="34" charset="0"/>
              </a:rPr>
              <a:t>izuzetne ljepote otoci su još od početka stoljeća omiljeno ljetovalište za </a:t>
            </a:r>
            <a:r>
              <a:rPr lang="hr-HR" sz="6400" b="1" dirty="0" smtClean="0">
                <a:solidFill>
                  <a:schemeClr val="tx1"/>
                </a:solidFill>
                <a:latin typeface="Arial Black" pitchFamily="34" charset="0"/>
              </a:rPr>
              <a:t>strance</a:t>
            </a:r>
            <a:endParaRPr lang="hr-HR" sz="64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dirty="0"/>
              <a:t> </a:t>
            </a:r>
          </a:p>
          <a:p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5076056" y="116632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FFC000"/>
                </a:solidFill>
                <a:latin typeface="Arial Black" pitchFamily="34" charset="0"/>
              </a:rPr>
              <a:t>BRIJUNI</a:t>
            </a:r>
            <a:endParaRPr lang="hr-HR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5" name="Slika 4" descr="https://sites.google.com/site/primorskahrvatska/_/rsrc/1306938159549/nacionalni-parkovi/brijunin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188640"/>
            <a:ext cx="4248472" cy="159366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5076056" y="196125"/>
            <a:ext cx="1332156" cy="365125"/>
          </a:xfrm>
        </p:spPr>
        <p:txBody>
          <a:bodyPr/>
          <a:lstStyle/>
          <a:p>
            <a:fld id="{DD22891C-F24F-4DC9-9D43-4BEA09A36079}" type="slidenum">
              <a:rPr lang="hr-HR" smtClean="0"/>
              <a:t>7</a:t>
            </a:fld>
            <a:endParaRPr lang="hr-HR" dirty="0"/>
          </a:p>
        </p:txBody>
      </p:sp>
      <p:sp>
        <p:nvSpPr>
          <p:cNvPr id="8" name="Akcijski gumb: Povratak 7">
            <a:hlinkClick r:id="rId6" action="ppaction://hlinksldjump" highlightClick="1"/>
          </p:cNvPr>
          <p:cNvSpPr/>
          <p:nvPr/>
        </p:nvSpPr>
        <p:spPr>
          <a:xfrm>
            <a:off x="7820809" y="5625577"/>
            <a:ext cx="576064" cy="7200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2564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692696"/>
            <a:ext cx="5256584" cy="3508977"/>
          </a:xfrm>
        </p:spPr>
        <p:txBody>
          <a:bodyPr>
            <a:noAutofit/>
          </a:bodyPr>
          <a:lstStyle/>
          <a:p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među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rijekama hrvatskog krša svakako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najčudesnija</a:t>
            </a:r>
          </a:p>
          <a:p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p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oznata 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po brojnim vodopadima, koji su,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nastali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taloženjem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sedre</a:t>
            </a:r>
          </a:p>
          <a:p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Nacionalni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park obuhvaća najveći dio toka rijeke s okolnim priobalnim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prostorom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povijesnog grada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Knina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do drugog povijesnog gradića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Skradina</a:t>
            </a:r>
            <a:endParaRPr lang="hr-HR" sz="19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 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nakon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veličanstvenih slapova rijeka postepeno najprije prelazi u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Prokljansko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jezero, a nakon toga u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duboki morski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zaljev, u kojem se smjestio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grad Šibenik</a:t>
            </a:r>
            <a:endParaRPr lang="hr-HR" sz="1900" b="1" dirty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među 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brojnim vodopadima osobitom ljepotom ističu se Skradinski buk i </a:t>
            </a:r>
            <a:r>
              <a:rPr lang="hr-HR" sz="1900" b="1" dirty="0" err="1">
                <a:solidFill>
                  <a:schemeClr val="tx1"/>
                </a:solidFill>
                <a:latin typeface="Arial Black" pitchFamily="34" charset="0"/>
              </a:rPr>
              <a:t>Roški</a:t>
            </a:r>
            <a:r>
              <a:rPr lang="hr-HR" sz="1900" b="1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hr-HR" sz="1900" b="1" dirty="0" smtClean="0">
                <a:solidFill>
                  <a:schemeClr val="tx1"/>
                </a:solidFill>
                <a:latin typeface="Arial Black" pitchFamily="34" charset="0"/>
              </a:rPr>
              <a:t>slap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5076056" y="116632"/>
            <a:ext cx="25922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FFC000"/>
                </a:solidFill>
                <a:latin typeface="Arial Black" pitchFamily="34" charset="0"/>
              </a:rPr>
              <a:t>KRKA</a:t>
            </a:r>
            <a:endParaRPr lang="hr-HR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pic>
        <p:nvPicPr>
          <p:cNvPr id="5" name="Slika 4" descr="https://sites.google.com/site/primorskahrvatska/_/rsrc/1306942831100/nacionalni-parkovi/krka2.jpg?height=240&amp;width=32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2120" y="98072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https://sites.google.com/site/primorskahrvatska/_/rsrc/1306938687082/nacionalni-parkovi/krkan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2120" y="3266728"/>
            <a:ext cx="3048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2891C-F24F-4DC9-9D43-4BEA09A36079}" type="slidenum">
              <a:rPr lang="hr-HR" smtClean="0"/>
              <a:t>8</a:t>
            </a:fld>
            <a:endParaRPr lang="hr-HR"/>
          </a:p>
        </p:txBody>
      </p:sp>
      <p:sp>
        <p:nvSpPr>
          <p:cNvPr id="8" name="Akcijski gumb: Povratak 7">
            <a:hlinkClick r:id="rId6" action="ppaction://hlinksldjump" highlightClick="1"/>
          </p:cNvPr>
          <p:cNvSpPr/>
          <p:nvPr/>
        </p:nvSpPr>
        <p:spPr>
          <a:xfrm>
            <a:off x="8110901" y="5852160"/>
            <a:ext cx="576064" cy="7200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3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6406028</TotalTime>
  <Words>213</Words>
  <Application>Microsoft Office PowerPoint</Application>
  <PresentationFormat>Prikaz na zaslonu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 Black</vt:lpstr>
      <vt:lpstr>Calibri</vt:lpstr>
      <vt:lpstr>Century Gothic</vt:lpstr>
      <vt:lpstr>Wingdings</vt:lpstr>
      <vt:lpstr>Wingdings 2</vt:lpstr>
      <vt:lpstr>Austin</vt:lpstr>
      <vt:lpstr>PRIMORSKA HRVATSKA - PRIRODNE LJEPOTE</vt:lpstr>
      <vt:lpstr>U primorskoj Hrvatskoj možete posjetiti 5 nacionalnih parkova </vt:lpstr>
      <vt:lpstr>PowerPoint prezentacija</vt:lpstr>
      <vt:lpstr>  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PRIMORSKA HRVATSKA PRIRODNE LJEPOTE</dc:title>
  <dc:creator>Nina</dc:creator>
  <cp:lastModifiedBy>Nina Posarić</cp:lastModifiedBy>
  <cp:revision>31</cp:revision>
  <dcterms:created xsi:type="dcterms:W3CDTF">2013-02-17T11:04:13Z</dcterms:created>
  <dcterms:modified xsi:type="dcterms:W3CDTF">2017-10-18T20:09:32Z</dcterms:modified>
</cp:coreProperties>
</file>