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23"/>
  </p:notesMasterIdLst>
  <p:sldIdLst>
    <p:sldId id="269" r:id="rId2"/>
    <p:sldId id="268" r:id="rId3"/>
    <p:sldId id="257" r:id="rId4"/>
    <p:sldId id="256" r:id="rId5"/>
    <p:sldId id="259" r:id="rId6"/>
    <p:sldId id="260" r:id="rId7"/>
    <p:sldId id="270" r:id="rId8"/>
    <p:sldId id="271" r:id="rId9"/>
    <p:sldId id="261" r:id="rId10"/>
    <p:sldId id="262" r:id="rId11"/>
    <p:sldId id="272" r:id="rId12"/>
    <p:sldId id="267" r:id="rId13"/>
    <p:sldId id="273" r:id="rId14"/>
    <p:sldId id="277" r:id="rId15"/>
    <p:sldId id="274" r:id="rId16"/>
    <p:sldId id="265" r:id="rId17"/>
    <p:sldId id="280" r:id="rId18"/>
    <p:sldId id="263" r:id="rId19"/>
    <p:sldId id="275" r:id="rId20"/>
    <p:sldId id="27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CA20A-FCBF-44A8-8830-A1DE4E7F8D0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F3D61D-D39E-4B29-B7FC-D243A11A4178}">
      <dgm:prSet custT="1"/>
      <dgm:spPr/>
      <dgm:t>
        <a:bodyPr/>
        <a:lstStyle/>
        <a:p>
          <a:r>
            <a:rPr lang="hr-HR" sz="3600" dirty="0"/>
            <a:t>Nakon današnjih satova moći ćeš:</a:t>
          </a:r>
          <a:endParaRPr lang="en-US" sz="3600" dirty="0"/>
        </a:p>
      </dgm:t>
    </dgm:pt>
    <dgm:pt modelId="{8213574C-CF84-4AC1-9509-D5644C962346}" type="parTrans" cxnId="{00C6D0D4-DC9C-4519-B462-5D3E92EC16B0}">
      <dgm:prSet/>
      <dgm:spPr/>
      <dgm:t>
        <a:bodyPr/>
        <a:lstStyle/>
        <a:p>
          <a:endParaRPr lang="en-US"/>
        </a:p>
      </dgm:t>
    </dgm:pt>
    <dgm:pt modelId="{E6C51E97-BFE7-4093-84AA-F0AAC01C954B}" type="sibTrans" cxnId="{00C6D0D4-DC9C-4519-B462-5D3E92EC16B0}">
      <dgm:prSet/>
      <dgm:spPr/>
      <dgm:t>
        <a:bodyPr/>
        <a:lstStyle/>
        <a:p>
          <a:endParaRPr lang="en-US"/>
        </a:p>
      </dgm:t>
    </dgm:pt>
    <dgm:pt modelId="{31481CD7-ABA1-4577-916B-4BFF518B0A46}">
      <dgm:prSet custT="1"/>
      <dgm:spPr/>
      <dgm:t>
        <a:bodyPr/>
        <a:lstStyle/>
        <a:p>
          <a:r>
            <a:rPr lang="hr-HR" sz="2400" i="1" dirty="0">
              <a:latin typeface="Arial" panose="020B0604020202020204" pitchFamily="34" charset="0"/>
              <a:cs typeface="Arial" panose="020B0604020202020204" pitchFamily="34" charset="0"/>
            </a:rPr>
            <a:t>- opisati revoluciju Zemlje </a:t>
          </a:r>
        </a:p>
        <a:p>
          <a:r>
            <a:rPr lang="hr-HR" sz="2400" i="1" dirty="0">
              <a:latin typeface="Arial" panose="020B0604020202020204" pitchFamily="34" charset="0"/>
              <a:cs typeface="Arial" panose="020B0604020202020204" pitchFamily="34" charset="0"/>
            </a:rPr>
            <a:t>- navesti trajanje i posljedice revolucije i nagnutosti Zemljine osi</a:t>
          </a:r>
        </a:p>
        <a:p>
          <a:r>
            <a:rPr lang="hr-HR" sz="2400" i="1" dirty="0">
              <a:latin typeface="Arial" panose="020B0604020202020204" pitchFamily="34" charset="0"/>
              <a:cs typeface="Arial" panose="020B0604020202020204" pitchFamily="34" charset="0"/>
            </a:rPr>
            <a:t>- opisati obilježja godišnjih doba zavičaja</a:t>
          </a:r>
        </a:p>
        <a:p>
          <a:r>
            <a:rPr lang="hr-HR" sz="2400" i="1" dirty="0">
              <a:latin typeface="Arial" panose="020B0604020202020204" pitchFamily="34" charset="0"/>
              <a:cs typeface="Arial" panose="020B0604020202020204" pitchFamily="34" charset="0"/>
            </a:rPr>
            <a:t>- pokazati na geografskoj karti obratnice i polarnice</a:t>
          </a:r>
        </a:p>
        <a:p>
          <a:r>
            <a:rPr lang="hr-HR" sz="2400" i="1" dirty="0">
              <a:latin typeface="Arial" panose="020B0604020202020204" pitchFamily="34" charset="0"/>
              <a:cs typeface="Arial" panose="020B0604020202020204" pitchFamily="34" charset="0"/>
            </a:rPr>
            <a:t>- imenovati na crtežu i odrediti na geografskoj karti i globusu toplinske pojaseve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F29DB-E962-47AC-B320-93E60791059B}" type="parTrans" cxnId="{EF82CC79-62CB-4D8B-88D0-B14DAF64E58C}">
      <dgm:prSet/>
      <dgm:spPr/>
      <dgm:t>
        <a:bodyPr/>
        <a:lstStyle/>
        <a:p>
          <a:endParaRPr lang="en-US"/>
        </a:p>
      </dgm:t>
    </dgm:pt>
    <dgm:pt modelId="{8CD1E52A-5B51-482C-B0C1-2E8E30373065}" type="sibTrans" cxnId="{EF82CC79-62CB-4D8B-88D0-B14DAF64E58C}">
      <dgm:prSet/>
      <dgm:spPr/>
      <dgm:t>
        <a:bodyPr/>
        <a:lstStyle/>
        <a:p>
          <a:endParaRPr lang="en-US"/>
        </a:p>
      </dgm:t>
    </dgm:pt>
    <dgm:pt modelId="{5B2F599A-E674-4172-BF84-FC3329A71DCC}" type="pres">
      <dgm:prSet presAssocID="{B8CCA20A-FCBF-44A8-8830-A1DE4E7F8D02}" presName="vert0" presStyleCnt="0">
        <dgm:presLayoutVars>
          <dgm:dir/>
          <dgm:animOne val="branch"/>
          <dgm:animLvl val="lvl"/>
        </dgm:presLayoutVars>
      </dgm:prSet>
      <dgm:spPr/>
    </dgm:pt>
    <dgm:pt modelId="{6CE1D57C-B98A-4F20-90D5-6354157C2E12}" type="pres">
      <dgm:prSet presAssocID="{2FF3D61D-D39E-4B29-B7FC-D243A11A4178}" presName="thickLine" presStyleLbl="alignNode1" presStyleIdx="0" presStyleCnt="2"/>
      <dgm:spPr/>
    </dgm:pt>
    <dgm:pt modelId="{9C4ABF53-1DD9-44B4-803A-919F46EB0FB5}" type="pres">
      <dgm:prSet presAssocID="{2FF3D61D-D39E-4B29-B7FC-D243A11A4178}" presName="horz1" presStyleCnt="0"/>
      <dgm:spPr/>
    </dgm:pt>
    <dgm:pt modelId="{31BC24CC-E4D4-4791-8843-5085B83079EA}" type="pres">
      <dgm:prSet presAssocID="{2FF3D61D-D39E-4B29-B7FC-D243A11A4178}" presName="tx1" presStyleLbl="revTx" presStyleIdx="0" presStyleCnt="2" custScaleY="24357" custLinFactNeighborX="-530" custLinFactNeighborY="-2979"/>
      <dgm:spPr/>
    </dgm:pt>
    <dgm:pt modelId="{70C94EF5-E412-4F6F-9120-894C45F1792E}" type="pres">
      <dgm:prSet presAssocID="{2FF3D61D-D39E-4B29-B7FC-D243A11A4178}" presName="vert1" presStyleCnt="0"/>
      <dgm:spPr/>
    </dgm:pt>
    <dgm:pt modelId="{951405BE-31F1-4A7D-9B78-A1DD45A933C4}" type="pres">
      <dgm:prSet presAssocID="{31481CD7-ABA1-4577-916B-4BFF518B0A46}" presName="thickLine" presStyleLbl="alignNode1" presStyleIdx="1" presStyleCnt="2"/>
      <dgm:spPr/>
    </dgm:pt>
    <dgm:pt modelId="{2AAB2BC2-6048-422E-A41A-36CBFE5CE9AF}" type="pres">
      <dgm:prSet presAssocID="{31481CD7-ABA1-4577-916B-4BFF518B0A46}" presName="horz1" presStyleCnt="0"/>
      <dgm:spPr/>
    </dgm:pt>
    <dgm:pt modelId="{6F053239-5F79-4B9A-A97B-101C02F020F8}" type="pres">
      <dgm:prSet presAssocID="{31481CD7-ABA1-4577-916B-4BFF518B0A46}" presName="tx1" presStyleLbl="revTx" presStyleIdx="1" presStyleCnt="2"/>
      <dgm:spPr/>
    </dgm:pt>
    <dgm:pt modelId="{C75F9C0D-1C66-4EAF-975B-A1A0E388D9FF}" type="pres">
      <dgm:prSet presAssocID="{31481CD7-ABA1-4577-916B-4BFF518B0A46}" presName="vert1" presStyleCnt="0"/>
      <dgm:spPr/>
    </dgm:pt>
  </dgm:ptLst>
  <dgm:cxnLst>
    <dgm:cxn modelId="{E9240529-4C1F-4E75-8625-5D6737B183CC}" type="presOf" srcId="{2FF3D61D-D39E-4B29-B7FC-D243A11A4178}" destId="{31BC24CC-E4D4-4791-8843-5085B83079EA}" srcOrd="0" destOrd="0" presId="urn:microsoft.com/office/officeart/2008/layout/LinedList"/>
    <dgm:cxn modelId="{EF82CC79-62CB-4D8B-88D0-B14DAF64E58C}" srcId="{B8CCA20A-FCBF-44A8-8830-A1DE4E7F8D02}" destId="{31481CD7-ABA1-4577-916B-4BFF518B0A46}" srcOrd="1" destOrd="0" parTransId="{639F29DB-E962-47AC-B320-93E60791059B}" sibTransId="{8CD1E52A-5B51-482C-B0C1-2E8E30373065}"/>
    <dgm:cxn modelId="{DE6D2A87-4DFB-47D2-9E6C-47F5B0469CBD}" type="presOf" srcId="{31481CD7-ABA1-4577-916B-4BFF518B0A46}" destId="{6F053239-5F79-4B9A-A97B-101C02F020F8}" srcOrd="0" destOrd="0" presId="urn:microsoft.com/office/officeart/2008/layout/LinedList"/>
    <dgm:cxn modelId="{00C6D0D4-DC9C-4519-B462-5D3E92EC16B0}" srcId="{B8CCA20A-FCBF-44A8-8830-A1DE4E7F8D02}" destId="{2FF3D61D-D39E-4B29-B7FC-D243A11A4178}" srcOrd="0" destOrd="0" parTransId="{8213574C-CF84-4AC1-9509-D5644C962346}" sibTransId="{E6C51E97-BFE7-4093-84AA-F0AAC01C954B}"/>
    <dgm:cxn modelId="{DEA443F3-68D6-4563-8829-33241E76C072}" type="presOf" srcId="{B8CCA20A-FCBF-44A8-8830-A1DE4E7F8D02}" destId="{5B2F599A-E674-4172-BF84-FC3329A71DCC}" srcOrd="0" destOrd="0" presId="urn:microsoft.com/office/officeart/2008/layout/LinedList"/>
    <dgm:cxn modelId="{3087A283-77C0-4E15-A3E4-435A2AFF4513}" type="presParOf" srcId="{5B2F599A-E674-4172-BF84-FC3329A71DCC}" destId="{6CE1D57C-B98A-4F20-90D5-6354157C2E12}" srcOrd="0" destOrd="0" presId="urn:microsoft.com/office/officeart/2008/layout/LinedList"/>
    <dgm:cxn modelId="{9ABBA8C8-E0A6-4CB8-BAE4-656B64801965}" type="presParOf" srcId="{5B2F599A-E674-4172-BF84-FC3329A71DCC}" destId="{9C4ABF53-1DD9-44B4-803A-919F46EB0FB5}" srcOrd="1" destOrd="0" presId="urn:microsoft.com/office/officeart/2008/layout/LinedList"/>
    <dgm:cxn modelId="{F4BD6A35-2F1A-41A4-AC83-EBF679695830}" type="presParOf" srcId="{9C4ABF53-1DD9-44B4-803A-919F46EB0FB5}" destId="{31BC24CC-E4D4-4791-8843-5085B83079EA}" srcOrd="0" destOrd="0" presId="urn:microsoft.com/office/officeart/2008/layout/LinedList"/>
    <dgm:cxn modelId="{F7962013-089D-434A-99BC-390DF024DAC2}" type="presParOf" srcId="{9C4ABF53-1DD9-44B4-803A-919F46EB0FB5}" destId="{70C94EF5-E412-4F6F-9120-894C45F1792E}" srcOrd="1" destOrd="0" presId="urn:microsoft.com/office/officeart/2008/layout/LinedList"/>
    <dgm:cxn modelId="{C047ADF7-1895-47EE-89F6-7229D05A35A4}" type="presParOf" srcId="{5B2F599A-E674-4172-BF84-FC3329A71DCC}" destId="{951405BE-31F1-4A7D-9B78-A1DD45A933C4}" srcOrd="2" destOrd="0" presId="urn:microsoft.com/office/officeart/2008/layout/LinedList"/>
    <dgm:cxn modelId="{F1CF77CD-E856-4749-8799-02F35A190888}" type="presParOf" srcId="{5B2F599A-E674-4172-BF84-FC3329A71DCC}" destId="{2AAB2BC2-6048-422E-A41A-36CBFE5CE9AF}" srcOrd="3" destOrd="0" presId="urn:microsoft.com/office/officeart/2008/layout/LinedList"/>
    <dgm:cxn modelId="{A7404581-FEB8-4653-A52F-0A39BE60C229}" type="presParOf" srcId="{2AAB2BC2-6048-422E-A41A-36CBFE5CE9AF}" destId="{6F053239-5F79-4B9A-A97B-101C02F020F8}" srcOrd="0" destOrd="0" presId="urn:microsoft.com/office/officeart/2008/layout/LinedList"/>
    <dgm:cxn modelId="{D2C145FD-C597-4E43-BF72-770DD575CB9E}" type="presParOf" srcId="{2AAB2BC2-6048-422E-A41A-36CBFE5CE9AF}" destId="{C75F9C0D-1C66-4EAF-975B-A1A0E388D9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1D57C-B98A-4F20-90D5-6354157C2E12}">
      <dsp:nvSpPr>
        <dsp:cNvPr id="0" name=""/>
        <dsp:cNvSpPr/>
      </dsp:nvSpPr>
      <dsp:spPr>
        <a:xfrm>
          <a:off x="0" y="1357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BC24CC-E4D4-4791-8843-5085B83079EA}">
      <dsp:nvSpPr>
        <dsp:cNvPr id="0" name=""/>
        <dsp:cNvSpPr/>
      </dsp:nvSpPr>
      <dsp:spPr>
        <a:xfrm>
          <a:off x="0" y="0"/>
          <a:ext cx="10058399" cy="1004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Nakon današnjih satova moći ćeš:</a:t>
          </a:r>
          <a:endParaRPr lang="en-US" sz="3600" kern="1200" dirty="0"/>
        </a:p>
      </dsp:txBody>
      <dsp:txXfrm>
        <a:off x="0" y="0"/>
        <a:ext cx="10058399" cy="1004135"/>
      </dsp:txXfrm>
    </dsp:sp>
    <dsp:sp modelId="{951405BE-31F1-4A7D-9B78-A1DD45A933C4}">
      <dsp:nvSpPr>
        <dsp:cNvPr id="0" name=""/>
        <dsp:cNvSpPr/>
      </dsp:nvSpPr>
      <dsp:spPr>
        <a:xfrm>
          <a:off x="0" y="1005492"/>
          <a:ext cx="10058399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053239-5F79-4B9A-A97B-101C02F020F8}">
      <dsp:nvSpPr>
        <dsp:cNvPr id="0" name=""/>
        <dsp:cNvSpPr/>
      </dsp:nvSpPr>
      <dsp:spPr>
        <a:xfrm>
          <a:off x="0" y="1005492"/>
          <a:ext cx="10058399" cy="412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Arial" panose="020B0604020202020204" pitchFamily="34" charset="0"/>
              <a:cs typeface="Arial" panose="020B0604020202020204" pitchFamily="34" charset="0"/>
            </a:rPr>
            <a:t>- opisati revoluciju Zemlje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Arial" panose="020B0604020202020204" pitchFamily="34" charset="0"/>
              <a:cs typeface="Arial" panose="020B0604020202020204" pitchFamily="34" charset="0"/>
            </a:rPr>
            <a:t>- navesti trajanje i posljedice revolucije i nagnutosti Zemljine osi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Arial" panose="020B0604020202020204" pitchFamily="34" charset="0"/>
              <a:cs typeface="Arial" panose="020B0604020202020204" pitchFamily="34" charset="0"/>
            </a:rPr>
            <a:t>- opisati obilježja godišnjih doba zavičaja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Arial" panose="020B0604020202020204" pitchFamily="34" charset="0"/>
              <a:cs typeface="Arial" panose="020B0604020202020204" pitchFamily="34" charset="0"/>
            </a:rPr>
            <a:t>- pokazati na geografskoj karti obratnice i polarnice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Arial" panose="020B0604020202020204" pitchFamily="34" charset="0"/>
              <a:cs typeface="Arial" panose="020B0604020202020204" pitchFamily="34" charset="0"/>
            </a:rPr>
            <a:t>- imenovati na crtežu i odrediti na geografskoj karti i globusu toplinske pojaseve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5492"/>
        <a:ext cx="10058399" cy="4122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9598-EA7E-4F5B-AA3E-71DA6397CF11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34C0F-04CF-4474-8810-466DAC3E43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6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fotografije: https://www.purposegames.com/images/games/background/247/247316.jpg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85EB-7825-42CB-8B24-829B6960F4A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67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48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8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8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65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86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1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2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1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69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27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728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84AC22-24E1-4337-AE89-15797077619C}" type="datetimeFigureOut">
              <a:rPr lang="hr-HR" smtClean="0"/>
              <a:t>11.9.2022.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EDF737-CAE6-423A-A4C8-0FDB888575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90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lx9stITXY" TargetMode="External"/><Relationship Id="rId2" Type="http://schemas.openxmlformats.org/officeDocument/2006/relationships/hyperlink" Target="https://www.e-sfera.hr/dodatni-digitalni-sadrzaji/ec1685be-1309-4ca1-88e6-536c12b0498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it.ly/3xkEdd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ec1685be-1309-4ca1-88e6-536c12b04980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AC3F77-11C3-45F4-B052-2E152A0F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1006321"/>
            <a:ext cx="4845358" cy="48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569006C-359B-4875-9CBE-867089B99354}"/>
              </a:ext>
            </a:extLst>
          </p:cNvPr>
          <p:cNvSpPr txBox="1"/>
          <p:nvPr/>
        </p:nvSpPr>
        <p:spPr>
          <a:xfrm>
            <a:off x="1491448" y="762370"/>
            <a:ext cx="898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3. zadatak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B6868DB-0680-4F8B-BCFA-64FCCDE8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4" y="2238780"/>
            <a:ext cx="5417181" cy="361701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1D7790B-73E0-4239-AFC5-83B4D6ADDBDC}"/>
              </a:ext>
            </a:extLst>
          </p:cNvPr>
          <p:cNvSpPr txBox="1"/>
          <p:nvPr/>
        </p:nvSpPr>
        <p:spPr>
          <a:xfrm>
            <a:off x="1990725" y="4328376"/>
            <a:ext cx="370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Rođen 29. veljače 1948.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F6E1C9F-DF84-4303-9C8C-78ABB544386C}"/>
              </a:ext>
            </a:extLst>
          </p:cNvPr>
          <p:cNvSpPr txBox="1"/>
          <p:nvPr/>
        </p:nvSpPr>
        <p:spPr>
          <a:xfrm>
            <a:off x="1491449" y="1411550"/>
            <a:ext cx="357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Svaku 4. godinu zovemo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564B6D2-0CA2-4783-AD24-213FAB3F5514}"/>
              </a:ext>
            </a:extLst>
          </p:cNvPr>
          <p:cNvSpPr txBox="1"/>
          <p:nvPr/>
        </p:nvSpPr>
        <p:spPr>
          <a:xfrm>
            <a:off x="4944863" y="1397057"/>
            <a:ext cx="167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prijestupna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FBEAAAD-C791-4F83-9250-5E41FFAAE89C}"/>
              </a:ext>
            </a:extLst>
          </p:cNvPr>
          <p:cNvSpPr txBox="1"/>
          <p:nvPr/>
        </p:nvSpPr>
        <p:spPr>
          <a:xfrm>
            <a:off x="6542842" y="1391764"/>
            <a:ext cx="254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godina i ona traje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EAFEB30-F876-4B58-BE42-883962A3F61B}"/>
              </a:ext>
            </a:extLst>
          </p:cNvPr>
          <p:cNvSpPr txBox="1"/>
          <p:nvPr/>
        </p:nvSpPr>
        <p:spPr>
          <a:xfrm>
            <a:off x="9090734" y="1411550"/>
            <a:ext cx="71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E88F80E-2E74-4929-B40B-A6C491ED775C}"/>
              </a:ext>
            </a:extLst>
          </p:cNvPr>
          <p:cNvSpPr txBox="1"/>
          <p:nvPr/>
        </p:nvSpPr>
        <p:spPr>
          <a:xfrm>
            <a:off x="9738804" y="1411550"/>
            <a:ext cx="115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dana.</a:t>
            </a:r>
          </a:p>
        </p:txBody>
      </p:sp>
    </p:spTree>
    <p:extLst>
      <p:ext uri="{BB962C8B-B14F-4D97-AF65-F5344CB8AC3E}">
        <p14:creationId xmlns:p14="http://schemas.microsoft.com/office/powerpoint/2010/main" val="24213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D0C7DF6-28CD-457B-AF34-D911947DBB8D}"/>
              </a:ext>
            </a:extLst>
          </p:cNvPr>
          <p:cNvSpPr txBox="1"/>
          <p:nvPr/>
        </p:nvSpPr>
        <p:spPr>
          <a:xfrm>
            <a:off x="511390" y="790576"/>
            <a:ext cx="30840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4. zadatak</a:t>
            </a:r>
          </a:p>
          <a:p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/>
              <a:t>a) </a:t>
            </a:r>
            <a:r>
              <a:rPr lang="hr-HR" dirty="0"/>
              <a:t>Na priloženom crtežu na odgovarajuća mjesta upiši slijedeće pojmove: </a:t>
            </a:r>
            <a:r>
              <a:rPr lang="hr-HR" i="1" dirty="0"/>
              <a:t>Zemljina os</a:t>
            </a:r>
            <a:endParaRPr lang="hr-HR" dirty="0"/>
          </a:p>
          <a:p>
            <a:r>
              <a:rPr lang="hr-HR" i="1" dirty="0"/>
              <a:t>i ravnina ophodnje.</a:t>
            </a:r>
            <a:endParaRPr lang="hr-HR" dirty="0"/>
          </a:p>
          <a:p>
            <a:r>
              <a:rPr lang="hr-HR" i="1" dirty="0"/>
              <a:t> </a:t>
            </a:r>
            <a:endParaRPr lang="hr-HR" dirty="0"/>
          </a:p>
          <a:p>
            <a:r>
              <a:rPr lang="hr-HR" b="1" dirty="0"/>
              <a:t>b) </a:t>
            </a:r>
            <a:r>
              <a:rPr lang="hr-HR" dirty="0"/>
              <a:t>Kutomjerom izmjeri kut između Zemljine osi i ravnine ophodnje i upiši na odgovarajuće mjesto.</a:t>
            </a:r>
          </a:p>
          <a:p>
            <a:r>
              <a:rPr lang="hr-HR" dirty="0"/>
              <a:t> </a:t>
            </a:r>
          </a:p>
          <a:p>
            <a:r>
              <a:rPr lang="hr-HR" b="1" dirty="0"/>
              <a:t>c) </a:t>
            </a:r>
            <a:r>
              <a:rPr lang="hr-HR" dirty="0"/>
              <a:t>Izračunaj kut između okomice i Zemljine osi.</a:t>
            </a:r>
          </a:p>
          <a:p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DC1245-77A9-4CAF-B8B1-AFCF6DC5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84" y="790576"/>
            <a:ext cx="4991565" cy="54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F2A90D3-1B93-46E8-AA29-7CA6D10EBBE6}"/>
              </a:ext>
            </a:extLst>
          </p:cNvPr>
          <p:cNvSpPr txBox="1"/>
          <p:nvPr/>
        </p:nvSpPr>
        <p:spPr>
          <a:xfrm>
            <a:off x="7829550" y="981075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Zemljina os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B5BE027-CEC4-4B60-8C7E-29209E111015}"/>
              </a:ext>
            </a:extLst>
          </p:cNvPr>
          <p:cNvSpPr txBox="1"/>
          <p:nvPr/>
        </p:nvSpPr>
        <p:spPr>
          <a:xfrm>
            <a:off x="8439704" y="3419890"/>
            <a:ext cx="31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ravnina ophodnje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9AE38D3-3AFF-4618-9769-A435AF135D6D}"/>
              </a:ext>
            </a:extLst>
          </p:cNvPr>
          <p:cNvSpPr txBox="1"/>
          <p:nvPr/>
        </p:nvSpPr>
        <p:spPr>
          <a:xfrm>
            <a:off x="8620217" y="2148396"/>
            <a:ext cx="180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66,5°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E0C8B3F-1F70-420D-BBC9-5A1E95769D8B}"/>
              </a:ext>
            </a:extLst>
          </p:cNvPr>
          <p:cNvSpPr txBox="1"/>
          <p:nvPr/>
        </p:nvSpPr>
        <p:spPr>
          <a:xfrm>
            <a:off x="6818054" y="1159908"/>
            <a:ext cx="120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23,5°</a:t>
            </a:r>
          </a:p>
        </p:txBody>
      </p:sp>
    </p:spTree>
    <p:extLst>
      <p:ext uri="{BB962C8B-B14F-4D97-AF65-F5344CB8AC3E}">
        <p14:creationId xmlns:p14="http://schemas.microsoft.com/office/powerpoint/2010/main" val="42627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6192"/>
            <a:ext cx="10058400" cy="137160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Važnije Zemljine paralele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80" y="1674023"/>
            <a:ext cx="10058400" cy="3931920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OmoType Book Std Four" pitchFamily="2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4" y="2099258"/>
            <a:ext cx="5135254" cy="403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842" y="3982164"/>
            <a:ext cx="18747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OmoType Black Std Four" pitchFamily="2" charset="-18"/>
              </a:rPr>
              <a:t>EKVATOR O°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007" y="3505309"/>
            <a:ext cx="34647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OmoType Black Std Four" pitchFamily="2" charset="-18"/>
              </a:rPr>
              <a:t>SJEVERNA OBRATNICA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2007" y="4334232"/>
            <a:ext cx="34647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OmoType Black Std Four" pitchFamily="2" charset="-18"/>
              </a:rPr>
              <a:t>JUŽNA OBRATNICA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1105" y="2990825"/>
            <a:ext cx="34647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OmoType Black Std Four" pitchFamily="2" charset="-18"/>
              </a:rPr>
              <a:t>SJEVERNA POLARNICA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6046" y="4902417"/>
            <a:ext cx="34647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OmoType Black Std Four" pitchFamily="2" charset="-18"/>
              </a:rPr>
              <a:t>JUŽNA POLARNICA</a:t>
            </a:r>
          </a:p>
        </p:txBody>
      </p:sp>
    </p:spTree>
    <p:extLst>
      <p:ext uri="{BB962C8B-B14F-4D97-AF65-F5344CB8AC3E}">
        <p14:creationId xmlns:p14="http://schemas.microsoft.com/office/powerpoint/2010/main" val="14115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E73892F-F4AF-426E-9CCE-2735D7BAC361}"/>
              </a:ext>
            </a:extLst>
          </p:cNvPr>
          <p:cNvSpPr txBox="1"/>
          <p:nvPr/>
        </p:nvSpPr>
        <p:spPr>
          <a:xfrm>
            <a:off x="994298" y="662411"/>
            <a:ext cx="9090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6. zadatak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https://www.e-sfera.hr/dodatni-digitalni-sadrzaji/ec1685be-1309-4ca1-88e6-536c12b04980/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A68D43E-3811-4B58-8FBE-8C3E8E88B873}"/>
              </a:ext>
            </a:extLst>
          </p:cNvPr>
          <p:cNvSpPr txBox="1"/>
          <p:nvPr/>
        </p:nvSpPr>
        <p:spPr>
          <a:xfrm>
            <a:off x="736846" y="2642469"/>
            <a:ext cx="4385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Nagnutost Zemljine osi utječe na različito trajanje </a:t>
            </a:r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i noći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7D7DDEC-BEBB-46C1-82C6-CA94260FD78B}"/>
              </a:ext>
            </a:extLst>
          </p:cNvPr>
          <p:cNvSpPr txBox="1"/>
          <p:nvPr/>
        </p:nvSpPr>
        <p:spPr>
          <a:xfrm>
            <a:off x="888877" y="5302552"/>
            <a:ext cx="401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https://youtu.be/oGlx9stITXY</a:t>
            </a:r>
            <a:endParaRPr lang="hr-HR" dirty="0"/>
          </a:p>
        </p:txBody>
      </p:sp>
      <p:pic>
        <p:nvPicPr>
          <p:cNvPr id="6146" name="Picture 2" descr="America's northernmost city in Alaska plummets into 66 DAYS of darkness  during 'polar night' | Daily Mail Online">
            <a:extLst>
              <a:ext uri="{FF2B5EF4-FFF2-40B4-BE49-F238E27FC236}">
                <a16:creationId xmlns:a16="http://schemas.microsoft.com/office/drawing/2014/main" id="{B90F26D8-5482-449B-9259-46606CA9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5" y="2747729"/>
            <a:ext cx="6327128" cy="38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709C87EA-11B7-402D-93FD-E07F6C2FC6FE}"/>
              </a:ext>
            </a:extLst>
          </p:cNvPr>
          <p:cNvSpPr txBox="1"/>
          <p:nvPr/>
        </p:nvSpPr>
        <p:spPr>
          <a:xfrm>
            <a:off x="1916095" y="2780690"/>
            <a:ext cx="9401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Revolucija Zemlje	           	+	      	  nagnutost Zemljine osi</a:t>
            </a:r>
            <a:endParaRPr lang="hr-HR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34790B-63F1-413A-9A17-37509494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11" y="998680"/>
            <a:ext cx="4318562" cy="145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4FF96F-AD7B-4948-8DB5-F71D51FE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569" y="340141"/>
            <a:ext cx="2455657" cy="2379512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14862E5-653E-4F00-8A6C-31A84032008F}"/>
              </a:ext>
            </a:extLst>
          </p:cNvPr>
          <p:cNvSpPr txBox="1"/>
          <p:nvPr/>
        </p:nvSpPr>
        <p:spPr>
          <a:xfrm>
            <a:off x="3720724" y="342900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=      </a:t>
            </a:r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izmjena godišnjih doba</a:t>
            </a:r>
          </a:p>
        </p:txBody>
      </p:sp>
      <p:pic>
        <p:nvPicPr>
          <p:cNvPr id="12" name="Picture 2" descr="Godišnja doba – Wikipedija">
            <a:extLst>
              <a:ext uri="{FF2B5EF4-FFF2-40B4-BE49-F238E27FC236}">
                <a16:creationId xmlns:a16="http://schemas.microsoft.com/office/drawing/2014/main" id="{C34D4264-4A78-4D9B-A7A7-F4318FB3F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43" y="4077310"/>
            <a:ext cx="5613909" cy="19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7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18C37343-283D-4D17-82D2-E1D36B74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28504"/>
              </p:ext>
            </p:extLst>
          </p:nvPr>
        </p:nvGraphicFramePr>
        <p:xfrm>
          <a:off x="550415" y="1731720"/>
          <a:ext cx="109195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7736">
                  <a:extLst>
                    <a:ext uri="{9D8B030D-6E8A-4147-A177-3AD203B41FA5}">
                      <a16:colId xmlns:a16="http://schemas.microsoft.com/office/drawing/2014/main" val="3427600515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3658516487"/>
                    </a:ext>
                  </a:extLst>
                </a:gridCol>
                <a:gridCol w="1571348">
                  <a:extLst>
                    <a:ext uri="{9D8B030D-6E8A-4147-A177-3AD203B41FA5}">
                      <a16:colId xmlns:a16="http://schemas.microsoft.com/office/drawing/2014/main" val="2276882686"/>
                    </a:ext>
                  </a:extLst>
                </a:gridCol>
                <a:gridCol w="1500324">
                  <a:extLst>
                    <a:ext uri="{9D8B030D-6E8A-4147-A177-3AD203B41FA5}">
                      <a16:colId xmlns:a16="http://schemas.microsoft.com/office/drawing/2014/main" val="316304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Zemljina ophodnja i godišnja 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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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</a:t>
                      </a:r>
                      <a:endParaRPr lang="hr-HR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40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Znam navesti posljedice Zemljine revolucije i nagnutosti Zemljine osi.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3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 pokazati na geografskoj karti obratnice i polarnice.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4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43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0DF0A0BB-80E1-4E84-8E4D-C770DDA7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78035"/>
              </p:ext>
            </p:extLst>
          </p:nvPr>
        </p:nvGraphicFramePr>
        <p:xfrm>
          <a:off x="926237" y="1651822"/>
          <a:ext cx="1017381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56">
                  <a:extLst>
                    <a:ext uri="{9D8B030D-6E8A-4147-A177-3AD203B41FA5}">
                      <a16:colId xmlns:a16="http://schemas.microsoft.com/office/drawing/2014/main" val="4132902706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77634056"/>
                    </a:ext>
                  </a:extLst>
                </a:gridCol>
                <a:gridCol w="2698220">
                  <a:extLst>
                    <a:ext uri="{9D8B030D-6E8A-4147-A177-3AD203B41FA5}">
                      <a16:colId xmlns:a16="http://schemas.microsoft.com/office/drawing/2014/main" val="3921012633"/>
                    </a:ext>
                  </a:extLst>
                </a:gridCol>
                <a:gridCol w="2034762">
                  <a:extLst>
                    <a:ext uri="{9D8B030D-6E8A-4147-A177-3AD203B41FA5}">
                      <a16:colId xmlns:a16="http://schemas.microsoft.com/office/drawing/2014/main" val="144296090"/>
                    </a:ext>
                  </a:extLst>
                </a:gridCol>
                <a:gridCol w="2034762">
                  <a:extLst>
                    <a:ext uri="{9D8B030D-6E8A-4147-A177-3AD203B41FA5}">
                      <a16:colId xmlns:a16="http://schemas.microsoft.com/office/drawing/2014/main" val="3163777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I NOĆ</a:t>
                      </a:r>
                    </a:p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SJEVERNOJ POLUTKI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GODIŠNJE DOBA NA SJEVERNOJ POLUTKI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SUNČEVE ZRAKE PADAJU OKOMITO NA…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3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ljetni suncostaj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je najduži, a noć najkraća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sjevernu obratnicu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7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4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3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29631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F0E6D1C-E4B9-4A7D-A36C-F2ADFB27748D}"/>
              </a:ext>
            </a:extLst>
          </p:cNvPr>
          <p:cNvSpPr txBox="1"/>
          <p:nvPr/>
        </p:nvSpPr>
        <p:spPr>
          <a:xfrm>
            <a:off x="1091953" y="814862"/>
            <a:ext cx="10173810" cy="83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zadatak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Radom u paru ispuni tablicu koristeći se tekstom u udžbeniku na strani 27.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0DF0A0BB-80E1-4E84-8E4D-C770DDA7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30232"/>
              </p:ext>
            </p:extLst>
          </p:nvPr>
        </p:nvGraphicFramePr>
        <p:xfrm>
          <a:off x="736847" y="1270082"/>
          <a:ext cx="1069759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55">
                  <a:extLst>
                    <a:ext uri="{9D8B030D-6E8A-4147-A177-3AD203B41FA5}">
                      <a16:colId xmlns:a16="http://schemas.microsoft.com/office/drawing/2014/main" val="4132902706"/>
                    </a:ext>
                  </a:extLst>
                </a:gridCol>
                <a:gridCol w="2392345">
                  <a:extLst>
                    <a:ext uri="{9D8B030D-6E8A-4147-A177-3AD203B41FA5}">
                      <a16:colId xmlns:a16="http://schemas.microsoft.com/office/drawing/2014/main" val="77634056"/>
                    </a:ext>
                  </a:extLst>
                </a:gridCol>
                <a:gridCol w="2823099">
                  <a:extLst>
                    <a:ext uri="{9D8B030D-6E8A-4147-A177-3AD203B41FA5}">
                      <a16:colId xmlns:a16="http://schemas.microsoft.com/office/drawing/2014/main" val="3921012633"/>
                    </a:ext>
                  </a:extLst>
                </a:gridCol>
                <a:gridCol w="2042680">
                  <a:extLst>
                    <a:ext uri="{9D8B030D-6E8A-4147-A177-3AD203B41FA5}">
                      <a16:colId xmlns:a16="http://schemas.microsoft.com/office/drawing/2014/main" val="144296090"/>
                    </a:ext>
                  </a:extLst>
                </a:gridCol>
                <a:gridCol w="2174212">
                  <a:extLst>
                    <a:ext uri="{9D8B030D-6E8A-4147-A177-3AD203B41FA5}">
                      <a16:colId xmlns:a16="http://schemas.microsoft.com/office/drawing/2014/main" val="3163777517"/>
                    </a:ext>
                  </a:extLst>
                </a:gridCol>
              </a:tblGrid>
              <a:tr h="385357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I NOĆ</a:t>
                      </a:r>
                    </a:p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SJEVERNOJ POLUTKI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GODIŠNJE DOBA NA SJEVERNOJ POLUTKI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SUNČEVE ZRAKE PADAJU OKOMITO NA…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3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ljetni suncostaj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je najduži, a noć najkraća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sjevernu obratnicu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7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jesenska ravnodnevica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</a:t>
                      </a:r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noć traju 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ekvator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4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21. 12.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zimski suncostaj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noć je najduža, a dan najkraći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južnu obratnicu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3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proljetna </a:t>
                      </a:r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ravnodnevica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i noć traju 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proljeće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ekvator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29631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F0E6D1C-E4B9-4A7D-A36C-F2ADFB27748D}"/>
              </a:ext>
            </a:extLst>
          </p:cNvPr>
          <p:cNvSpPr txBox="1"/>
          <p:nvPr/>
        </p:nvSpPr>
        <p:spPr>
          <a:xfrm>
            <a:off x="1074198" y="433122"/>
            <a:ext cx="10173810" cy="83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zadatak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Radom u paru ispuni tablicu koristeći se tekstom u udžbeniku na strani 27.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3DEAE30-C6D6-49B6-8F13-02D14C63DFCF}"/>
              </a:ext>
            </a:extLst>
          </p:cNvPr>
          <p:cNvSpPr txBox="1"/>
          <p:nvPr/>
        </p:nvSpPr>
        <p:spPr>
          <a:xfrm>
            <a:off x="790113" y="4351168"/>
            <a:ext cx="10866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b) Strelicama označi smjer sunčevih zraka na prve dane godišnjih doba. </a:t>
            </a:r>
          </a:p>
          <a:p>
            <a:r>
              <a:rPr lang="hr-HR" sz="2400" b="1" dirty="0"/>
              <a:t>c) Upiši datume početka godišnjih doba pored odgovarajućeg položaja.</a:t>
            </a:r>
            <a:endParaRPr lang="hr-H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D4135-E766-4DA2-B335-863D01D5299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414" y="294073"/>
            <a:ext cx="6808153" cy="3789647"/>
          </a:xfrm>
          <a:prstGeom prst="rect">
            <a:avLst/>
          </a:prstGeom>
          <a:noFill/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EE5A60D2-67AE-423D-80D2-BE119EDC4A41}"/>
              </a:ext>
            </a:extLst>
          </p:cNvPr>
          <p:cNvCxnSpPr/>
          <p:nvPr/>
        </p:nvCxnSpPr>
        <p:spPr>
          <a:xfrm flipH="1">
            <a:off x="6764784" y="2259917"/>
            <a:ext cx="16423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E943735A-0F30-475D-ACC9-5851C0533217}"/>
              </a:ext>
            </a:extLst>
          </p:cNvPr>
          <p:cNvCxnSpPr/>
          <p:nvPr/>
        </p:nvCxnSpPr>
        <p:spPr>
          <a:xfrm>
            <a:off x="8913181" y="2259917"/>
            <a:ext cx="15802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3D7399EC-7618-44FB-80C8-C057E575889B}"/>
              </a:ext>
            </a:extLst>
          </p:cNvPr>
          <p:cNvCxnSpPr/>
          <p:nvPr/>
        </p:nvCxnSpPr>
        <p:spPr>
          <a:xfrm flipV="1">
            <a:off x="8602462" y="1349406"/>
            <a:ext cx="0" cy="648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D2D1D47-7D9E-4091-A7D6-F52E7A514991}"/>
              </a:ext>
            </a:extLst>
          </p:cNvPr>
          <p:cNvSpPr txBox="1"/>
          <p:nvPr/>
        </p:nvSpPr>
        <p:spPr>
          <a:xfrm>
            <a:off x="5379868" y="1261765"/>
            <a:ext cx="13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21. 6.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1B12638-B6EB-4FC7-849E-83F894439B49}"/>
              </a:ext>
            </a:extLst>
          </p:cNvPr>
          <p:cNvSpPr txBox="1"/>
          <p:nvPr/>
        </p:nvSpPr>
        <p:spPr>
          <a:xfrm>
            <a:off x="10395751" y="1118586"/>
            <a:ext cx="932150" cy="36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21. 12.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C97C377-AF29-4721-BD97-BC1C6E6086F6}"/>
              </a:ext>
            </a:extLst>
          </p:cNvPr>
          <p:cNvSpPr txBox="1"/>
          <p:nvPr/>
        </p:nvSpPr>
        <p:spPr>
          <a:xfrm>
            <a:off x="7998781" y="417250"/>
            <a:ext cx="11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21. 3.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58431C5-8670-45A6-9981-058B7F18A2F1}"/>
              </a:ext>
            </a:extLst>
          </p:cNvPr>
          <p:cNvSpPr txBox="1"/>
          <p:nvPr/>
        </p:nvSpPr>
        <p:spPr>
          <a:xfrm>
            <a:off x="7523825" y="3602505"/>
            <a:ext cx="9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23. 9.</a:t>
            </a:r>
          </a:p>
        </p:txBody>
      </p:sp>
    </p:spTree>
    <p:extLst>
      <p:ext uri="{BB962C8B-B14F-4D97-AF65-F5344CB8AC3E}">
        <p14:creationId xmlns:p14="http://schemas.microsoft.com/office/powerpoint/2010/main" val="18850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160F30-6B02-496F-84EA-FA4CCA30E28C}"/>
              </a:ext>
            </a:extLst>
          </p:cNvPr>
          <p:cNvSpPr txBox="1"/>
          <p:nvPr/>
        </p:nvSpPr>
        <p:spPr>
          <a:xfrm>
            <a:off x="594803" y="594804"/>
            <a:ext cx="5501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8. zadatak</a:t>
            </a:r>
          </a:p>
          <a:p>
            <a:pPr marL="342900" indent="-342900">
              <a:buAutoNum type="alphaLcParenR"/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crtežu u 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zadatku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oboji toplinske pojaseve: </a:t>
            </a:r>
          </a:p>
          <a:p>
            <a:pPr marL="342900" indent="-342900">
              <a:buAutoNum type="alphaLcParenR"/>
            </a:pPr>
            <a:endParaRPr lang="hr-H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žarki pojas - </a:t>
            </a: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narančastom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bojom</a:t>
            </a:r>
          </a:p>
          <a:p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umjerene pojaseve – zelenom bojom</a:t>
            </a:r>
          </a:p>
          <a:p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polarne pojaseve – plavom bojom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7D6FB2-B75E-4C6C-A4D3-328B5C0F6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9476" y="1336461"/>
            <a:ext cx="4643295" cy="46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19DFF79-714B-4B9F-BDDB-6148DEE48A24}"/>
              </a:ext>
            </a:extLst>
          </p:cNvPr>
          <p:cNvSpPr txBox="1"/>
          <p:nvPr/>
        </p:nvSpPr>
        <p:spPr>
          <a:xfrm>
            <a:off x="1660124" y="1686757"/>
            <a:ext cx="81940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UPUTE: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Urediti radni prostor (udžbenik, atlas, kutomjer, tablet)</a:t>
            </a:r>
          </a:p>
          <a:p>
            <a:pPr marL="342900" indent="-342900">
              <a:buAutoNum type="arabicPeriod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Rješavati radni listić (postepeno, uz provjeru točnosti)</a:t>
            </a:r>
          </a:p>
          <a:p>
            <a:pPr marL="342900" indent="-342900">
              <a:buAutoNum type="arabicPeriod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Ispunjavati listu za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samovrednovanje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19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7A897B45-B858-41E5-9F80-89D1136B7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86682"/>
              </p:ext>
            </p:extLst>
          </p:nvPr>
        </p:nvGraphicFramePr>
        <p:xfrm>
          <a:off x="745724" y="2530711"/>
          <a:ext cx="1049340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156">
                  <a:extLst>
                    <a:ext uri="{9D8B030D-6E8A-4147-A177-3AD203B41FA5}">
                      <a16:colId xmlns:a16="http://schemas.microsoft.com/office/drawing/2014/main" val="3765867139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2793990015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2860022002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3555542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Zemljina ophodnja i godišnja 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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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</a:t>
                      </a:r>
                      <a:endParaRPr lang="hr-HR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5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Znam opisati obilježja godišnjih doba zavičaja.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5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 pokazati na crtežu, geografskoj karti i globusu toplinske pojaseve.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2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3077808-4C0E-47D8-B190-292CDC70B126}"/>
              </a:ext>
            </a:extLst>
          </p:cNvPr>
          <p:cNvSpPr txBox="1"/>
          <p:nvPr/>
        </p:nvSpPr>
        <p:spPr>
          <a:xfrm>
            <a:off x="1458230" y="1427775"/>
            <a:ext cx="70209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Ponovimo!</a:t>
            </a:r>
          </a:p>
          <a:p>
            <a:endParaRPr lang="hr-HR" dirty="0"/>
          </a:p>
          <a:p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https://bit.ly/3xkEdd1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19B4D5-164E-4330-B31C-39F5F352F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16" y="1643062"/>
            <a:ext cx="4471987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graphicFrame>
        <p:nvGraphicFramePr>
          <p:cNvPr id="4" name="TekstniOkvir 1">
            <a:extLst>
              <a:ext uri="{FF2B5EF4-FFF2-40B4-BE49-F238E27FC236}">
                <a16:creationId xmlns:a16="http://schemas.microsoft.com/office/drawing/2014/main" id="{7E275FDE-7655-8340-6EA5-002C679C4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557829"/>
              </p:ext>
            </p:extLst>
          </p:nvPr>
        </p:nvGraphicFramePr>
        <p:xfrm>
          <a:off x="960268" y="916269"/>
          <a:ext cx="10058400" cy="512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30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78D02-F99F-4B0A-A0CE-AFE8E7F11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Zemljina OPHODNJA I GODIŠNJA DOBA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210F88-B14B-496D-9B4A-FB13F91E2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43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F4A3F15-BCE3-443B-AA04-FE3392B5C3B0}"/>
              </a:ext>
            </a:extLst>
          </p:cNvPr>
          <p:cNvSpPr txBox="1"/>
          <p:nvPr/>
        </p:nvSpPr>
        <p:spPr>
          <a:xfrm>
            <a:off x="834501" y="544313"/>
            <a:ext cx="10511161" cy="534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Barlow SK"/>
                <a:ea typeface="Calibri" panose="020F0502020204030204" pitchFamily="34" charset="0"/>
                <a:cs typeface="Calibri" panose="020F0502020204030204" pitchFamily="34" charset="0"/>
              </a:rPr>
              <a:t>1. zadatak</a:t>
            </a:r>
            <a:endParaRPr lang="hr-HR" sz="2400" b="1" u="sng" dirty="0">
              <a:solidFill>
                <a:srgbClr val="739D9B"/>
              </a:solidFill>
              <a:latin typeface="Barlow SK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u="sng" dirty="0">
                <a:solidFill>
                  <a:srgbClr val="739D9B"/>
                </a:solidFill>
                <a:effectLst/>
                <a:latin typeface="Barlow SK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https://www.e-sfera.hr/dodatni-digitalni-sadrzaji/ec1685be-1309-4ca1-88e6-536c12b04980/</a:t>
            </a:r>
            <a:endParaRPr lang="hr-H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što odgledaš video, dopuni slijedeće rečenice: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Kruženje Zemlje oko Sunca naziva se _____________ ______________ ili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Putanja ima oblik _________________.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kruženje Zemlje oko Sunca traje ___________________ i to zovemo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FBC1586-6CBF-40A7-946C-EE073EE75A3F}"/>
              </a:ext>
            </a:extLst>
          </p:cNvPr>
          <p:cNvSpPr txBox="1"/>
          <p:nvPr/>
        </p:nvSpPr>
        <p:spPr>
          <a:xfrm>
            <a:off x="861134" y="1855433"/>
            <a:ext cx="10697592" cy="245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Kruženje Zemlje oko Sunca naziva se </a:t>
            </a:r>
            <a:r>
              <a:rPr lang="hr-H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Zemljina revolucija 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ophodnja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Putanja ima oblik </a:t>
            </a:r>
            <a:r>
              <a:rPr lang="hr-H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elipse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kruženje Zemlje oko Sunca traje </a:t>
            </a:r>
            <a:r>
              <a:rPr lang="hr-H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365 dana i 6 sati 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to zovemo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Zemljina godina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F37FF33-07F8-4383-B46A-CB21F9B4F4DC}"/>
              </a:ext>
            </a:extLst>
          </p:cNvPr>
          <p:cNvSpPr txBox="1"/>
          <p:nvPr/>
        </p:nvSpPr>
        <p:spPr>
          <a:xfrm>
            <a:off x="1865606" y="974232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2. zadatak</a:t>
            </a:r>
          </a:p>
          <a:p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Skiciraj Zemljinu revoluciju i strelicom označi smjer. Pomogni si crtežom u udžbeniku na strani 22. </a:t>
            </a:r>
          </a:p>
          <a:p>
            <a:endParaRPr lang="hr-HR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DF77C2-B075-48EF-8C24-52ACD4EFDAF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606" y="3019425"/>
            <a:ext cx="8688094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2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4D308C9B-BB0A-4046-810C-8D687DB6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95849"/>
              </p:ext>
            </p:extLst>
          </p:nvPr>
        </p:nvGraphicFramePr>
        <p:xfrm>
          <a:off x="1420427" y="1935906"/>
          <a:ext cx="93037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061">
                  <a:extLst>
                    <a:ext uri="{9D8B030D-6E8A-4147-A177-3AD203B41FA5}">
                      <a16:colId xmlns:a16="http://schemas.microsoft.com/office/drawing/2014/main" val="684864343"/>
                    </a:ext>
                  </a:extLst>
                </a:gridCol>
                <a:gridCol w="1663727">
                  <a:extLst>
                    <a:ext uri="{9D8B030D-6E8A-4147-A177-3AD203B41FA5}">
                      <a16:colId xmlns:a16="http://schemas.microsoft.com/office/drawing/2014/main" val="3207353000"/>
                    </a:ext>
                  </a:extLst>
                </a:gridCol>
                <a:gridCol w="1684016">
                  <a:extLst>
                    <a:ext uri="{9D8B030D-6E8A-4147-A177-3AD203B41FA5}">
                      <a16:colId xmlns:a16="http://schemas.microsoft.com/office/drawing/2014/main" val="876014995"/>
                    </a:ext>
                  </a:extLst>
                </a:gridCol>
                <a:gridCol w="1541993">
                  <a:extLst>
                    <a:ext uri="{9D8B030D-6E8A-4147-A177-3AD203B41FA5}">
                      <a16:colId xmlns:a16="http://schemas.microsoft.com/office/drawing/2014/main" val="207695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Zemljina ophodnja i godišnja 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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</a:t>
                      </a:r>
                      <a:endParaRPr lang="hr-H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>
                          <a:sym typeface="Wingdings" panose="05000000000000000000" pitchFamily="2" charset="2"/>
                        </a:rPr>
                        <a:t></a:t>
                      </a:r>
                      <a:endParaRPr lang="hr-HR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2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Znam opisati revoluciju Zemlje.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4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Mogu imenovati oblik njene putanje.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7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Znam navesti trajanje Zemljine revolucije.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52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123A173-8DC1-4FB6-8A28-07E5F7DC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50" y="1891564"/>
            <a:ext cx="5901106" cy="394012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C321C68-900B-4811-97CC-69C873AF9637}"/>
              </a:ext>
            </a:extLst>
          </p:cNvPr>
          <p:cNvSpPr txBox="1"/>
          <p:nvPr/>
        </p:nvSpPr>
        <p:spPr>
          <a:xfrm>
            <a:off x="2015231" y="1109709"/>
            <a:ext cx="878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Kako je moguće da čovjek na fotografiji ima 18. rođendan?</a:t>
            </a:r>
          </a:p>
        </p:txBody>
      </p:sp>
    </p:spTree>
    <p:extLst>
      <p:ext uri="{BB962C8B-B14F-4D97-AF65-F5344CB8AC3E}">
        <p14:creationId xmlns:p14="http://schemas.microsoft.com/office/powerpoint/2010/main" val="3331286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9242</TotalTime>
  <Words>662</Words>
  <Application>Microsoft Office PowerPoint</Application>
  <PresentationFormat>Široki zaslon</PresentationFormat>
  <Paragraphs>143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Arial</vt:lpstr>
      <vt:lpstr>Barlow SK</vt:lpstr>
      <vt:lpstr>Calibri</vt:lpstr>
      <vt:lpstr>Century Gothic</vt:lpstr>
      <vt:lpstr>Garamond</vt:lpstr>
      <vt:lpstr>OmoType Black Std Four</vt:lpstr>
      <vt:lpstr>OmoType Book Std Four</vt:lpstr>
      <vt:lpstr>Wingdings</vt:lpstr>
      <vt:lpstr>Sapun</vt:lpstr>
      <vt:lpstr>PowerPoint prezentacija</vt:lpstr>
      <vt:lpstr>PowerPoint prezentacija</vt:lpstr>
      <vt:lpstr>PowerPoint prezentacija</vt:lpstr>
      <vt:lpstr>Zemljina OPHODNJA I GODIŠNJA DOBA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Važnije Zemljine paralele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Zemljina revolucija i godišnja doba</dc:title>
  <dc:creator>Valentina Japec</dc:creator>
  <cp:lastModifiedBy>Valentina Japec</cp:lastModifiedBy>
  <cp:revision>53</cp:revision>
  <dcterms:created xsi:type="dcterms:W3CDTF">2022-09-07T07:33:41Z</dcterms:created>
  <dcterms:modified xsi:type="dcterms:W3CDTF">2022-09-13T17:48:38Z</dcterms:modified>
</cp:coreProperties>
</file>